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1"/>
    <p:sldMasterId id="2147483660" r:id="rId2"/>
  </p:sldMasterIdLst>
  <p:notesMasterIdLst>
    <p:notesMasterId r:id="rId30"/>
  </p:notesMasterIdLst>
  <p:handoutMasterIdLst>
    <p:handoutMasterId r:id="rId31"/>
  </p:handoutMasterIdLst>
  <p:sldIdLst>
    <p:sldId id="279" r:id="rId3"/>
    <p:sldId id="301" r:id="rId4"/>
    <p:sldId id="412" r:id="rId5"/>
    <p:sldId id="303" r:id="rId6"/>
    <p:sldId id="461" r:id="rId7"/>
    <p:sldId id="391" r:id="rId8"/>
    <p:sldId id="462" r:id="rId9"/>
    <p:sldId id="397" r:id="rId10"/>
    <p:sldId id="453" r:id="rId11"/>
    <p:sldId id="454" r:id="rId12"/>
    <p:sldId id="437" r:id="rId13"/>
    <p:sldId id="438" r:id="rId14"/>
    <p:sldId id="417" r:id="rId15"/>
    <p:sldId id="459" r:id="rId16"/>
    <p:sldId id="460" r:id="rId17"/>
    <p:sldId id="452" r:id="rId18"/>
    <p:sldId id="311" r:id="rId19"/>
    <p:sldId id="367" r:id="rId20"/>
    <p:sldId id="313" r:id="rId21"/>
    <p:sldId id="401" r:id="rId22"/>
    <p:sldId id="317" r:id="rId23"/>
    <p:sldId id="318" r:id="rId24"/>
    <p:sldId id="356" r:id="rId25"/>
    <p:sldId id="446" r:id="rId26"/>
    <p:sldId id="353" r:id="rId27"/>
    <p:sldId id="325" r:id="rId28"/>
    <p:sldId id="443" r:id="rId29"/>
  </p:sldIdLst>
  <p:sldSz cx="9144000" cy="6858000" type="screen4x3"/>
  <p:notesSz cx="7010400" cy="9296400"/>
  <p:embeddedFontLst>
    <p:embeddedFont>
      <p:font typeface="Webdings" panose="05030102010509060703" pitchFamily="18" charset="2"/>
      <p:regular r:id="rId32"/>
    </p:embeddedFont>
    <p:embeddedFont>
      <p:font typeface="Calibri" panose="020F050202020403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custDataLst>
    <p:tags r:id="rId41"/>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3436"/>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74329" autoAdjust="0"/>
  </p:normalViewPr>
  <p:slideViewPr>
    <p:cSldViewPr>
      <p:cViewPr varScale="1">
        <p:scale>
          <a:sx n="67" d="100"/>
          <a:sy n="67" d="100"/>
        </p:scale>
        <p:origin x="1416" y="67"/>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p:scale>
          <a:sx n="100" d="100"/>
          <a:sy n="100" d="100"/>
        </p:scale>
        <p:origin x="1890" y="-123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0"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0"/>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0" y="8610600"/>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18"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6" y="144466"/>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28"/>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68614" name="Rectangle 6"/>
          <p:cNvSpPr>
            <a:spLocks noGrp="1" noChangeArrowheads="1"/>
          </p:cNvSpPr>
          <p:nvPr>
            <p:ph type="ftr" sz="quarter" idx="4"/>
          </p:nvPr>
        </p:nvSpPr>
        <p:spPr bwMode="auto">
          <a:xfrm>
            <a:off x="161718"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6"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ps.ahca.myflorida.com/SingleSignOnPort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s-ES" dirty="0" smtClean="0">
                <a:latin typeface="Arial" pitchFamily="34" charset="0"/>
                <a:cs typeface="Arial" pitchFamily="34" charset="0"/>
              </a:rPr>
              <a:t>Buenas tardes. Mi</a:t>
            </a:r>
            <a:r>
              <a:rPr lang="es-ES" baseline="0" dirty="0" smtClean="0">
                <a:latin typeface="Arial" pitchFamily="34" charset="0"/>
                <a:cs typeface="Arial" pitchFamily="34" charset="0"/>
              </a:rPr>
              <a:t> nombre es</a:t>
            </a:r>
            <a:r>
              <a:rPr lang="es-ES" dirty="0" smtClean="0">
                <a:latin typeface="Arial" pitchFamily="34" charset="0"/>
                <a:cs typeface="Arial" pitchFamily="34" charset="0"/>
              </a:rPr>
              <a:t> </a:t>
            </a:r>
            <a:r>
              <a:rPr lang="es-ES" dirty="0" smtClean="0">
                <a:latin typeface="Arial" pitchFamily="34" charset="0"/>
                <a:cs typeface="Arial" pitchFamily="34" charset="0"/>
              </a:rPr>
              <a:t>Liesl Ramos, </a:t>
            </a:r>
          </a:p>
          <a:p>
            <a:r>
              <a:rPr lang="es-ES" dirty="0" smtClean="0">
                <a:latin typeface="Arial" pitchFamily="34" charset="0"/>
                <a:cs typeface="Arial" pitchFamily="34" charset="0"/>
              </a:rPr>
              <a:t>¿</a:t>
            </a:r>
            <a:r>
              <a:rPr lang="es-ES" dirty="0" smtClean="0">
                <a:latin typeface="Arial" pitchFamily="34" charset="0"/>
                <a:cs typeface="Arial" pitchFamily="34" charset="0"/>
              </a:rPr>
              <a:t>Cuántas personas en el público ya están en el programa? ¿O en lista de espera? Vamos a empezar</a:t>
            </a:r>
          </a:p>
          <a:p>
            <a:pPr>
              <a:buNone/>
            </a:pPr>
            <a:endParaRPr lang="en-US" dirty="0" smtClean="0"/>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Tercer</a:t>
            </a:r>
            <a:r>
              <a:rPr lang="en-US" dirty="0" smtClean="0"/>
              <a:t> </a:t>
            </a:r>
            <a:r>
              <a:rPr lang="en-US" dirty="0" err="1" smtClean="0"/>
              <a:t>pasos</a:t>
            </a:r>
            <a:endParaRPr lang="en-US" dirty="0" smtClean="0"/>
          </a:p>
          <a:p>
            <a:endParaRPr lang="en-US" dirty="0" smtClean="0"/>
          </a:p>
          <a:p>
            <a:r>
              <a:rPr lang="en-US" dirty="0" smtClean="0"/>
              <a:t>3</a:t>
            </a:r>
            <a:r>
              <a:rPr lang="en-US" baseline="30000" dirty="0" smtClean="0"/>
              <a:t>rd</a:t>
            </a:r>
            <a:r>
              <a:rPr lang="en-US" dirty="0" smtClean="0"/>
              <a:t> steps for</a:t>
            </a:r>
            <a:r>
              <a:rPr lang="en-US" baseline="0" dirty="0" smtClean="0"/>
              <a:t> enrollment</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48471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4270373"/>
          </a:xfrm>
        </p:spPr>
        <p:txBody>
          <a:bodyPr>
            <a:normAutofit/>
          </a:bodyPr>
          <a:lstStyle/>
          <a:p>
            <a:r>
              <a:rPr lang="en-US" b="1" dirty="0" smtClean="0">
                <a:latin typeface="Arial" pitchFamily="34" charset="0"/>
                <a:cs typeface="Arial" pitchFamily="34" charset="0"/>
              </a:rPr>
              <a:t>Como</a:t>
            </a:r>
            <a:r>
              <a:rPr lang="en-US" b="1" baseline="0" dirty="0" smtClean="0">
                <a:latin typeface="Arial" pitchFamily="34" charset="0"/>
                <a:cs typeface="Arial" pitchFamily="34" charset="0"/>
              </a:rPr>
              <a:t> se </a:t>
            </a:r>
            <a:r>
              <a:rPr lang="en-US" b="1" baseline="0" dirty="0" err="1" smtClean="0">
                <a:latin typeface="Arial" pitchFamily="34" charset="0"/>
                <a:cs typeface="Arial" pitchFamily="34" charset="0"/>
              </a:rPr>
              <a:t>calcula</a:t>
            </a:r>
            <a:r>
              <a:rPr lang="en-US" b="1" baseline="0" dirty="0" smtClean="0">
                <a:latin typeface="Arial" pitchFamily="34" charset="0"/>
                <a:cs typeface="Arial" pitchFamily="34" charset="0"/>
              </a:rPr>
              <a:t> el </a:t>
            </a:r>
            <a:r>
              <a:rPr lang="en-US" b="1" baseline="0" dirty="0" err="1" smtClean="0">
                <a:latin typeface="Arial" pitchFamily="34" charset="0"/>
                <a:cs typeface="Arial" pitchFamily="34" charset="0"/>
              </a:rPr>
              <a:t>presupuesto</a:t>
            </a:r>
            <a:r>
              <a:rPr lang="en-US" b="1" baseline="0" dirty="0" smtClean="0">
                <a:latin typeface="Arial" pitchFamily="34" charset="0"/>
                <a:cs typeface="Arial" pitchFamily="34" charset="0"/>
              </a:rPr>
              <a:t> </a:t>
            </a:r>
            <a:r>
              <a:rPr lang="en-US" b="1" baseline="0" dirty="0" err="1" smtClean="0">
                <a:latin typeface="Arial" pitchFamily="34" charset="0"/>
                <a:cs typeface="Arial" pitchFamily="34" charset="0"/>
              </a:rPr>
              <a:t>Mensual</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A CDC+ participant’s monthly</a:t>
            </a:r>
            <a:r>
              <a:rPr lang="en-US" b="1" baseline="0" dirty="0" smtClean="0">
                <a:latin typeface="Arial" pitchFamily="34" charset="0"/>
                <a:cs typeface="Arial" pitchFamily="34" charset="0"/>
              </a:rPr>
              <a:t> budget is based on the cost of services that a participant has been approved to receive in the DD/HCBS waiver Cost Plan.</a:t>
            </a:r>
          </a:p>
          <a:p>
            <a:r>
              <a:rPr lang="en-US" b="1" dirty="0" smtClean="0">
                <a:latin typeface="Arial" pitchFamily="34" charset="0"/>
                <a:cs typeface="Arial" pitchFamily="34" charset="0"/>
              </a:rPr>
              <a:t>Annual services are divided by the number of months authorized. The amounts are totaled to determine the total monthly Cost Plan amount.</a:t>
            </a:r>
          </a:p>
          <a:p>
            <a:r>
              <a:rPr lang="en-US" sz="1200" b="1" baseline="0" dirty="0" smtClean="0">
                <a:latin typeface="Arial" pitchFamily="34" charset="0"/>
                <a:cs typeface="Arial" pitchFamily="34" charset="0"/>
              </a:rPr>
              <a:t>A discount rate and administrative</a:t>
            </a:r>
            <a:r>
              <a:rPr lang="en-US" sz="1200" b="1" dirty="0" smtClean="0">
                <a:latin typeface="Arial" pitchFamily="34" charset="0"/>
                <a:cs typeface="Arial" pitchFamily="34" charset="0"/>
              </a:rPr>
              <a:t> fee are</a:t>
            </a:r>
            <a:r>
              <a:rPr lang="en-US" sz="1200" b="1" baseline="0" dirty="0" smtClean="0">
                <a:latin typeface="Arial" pitchFamily="34" charset="0"/>
                <a:cs typeface="Arial" pitchFamily="34" charset="0"/>
              </a:rPr>
              <a:t> subtracted from</a:t>
            </a:r>
            <a:r>
              <a:rPr lang="en-US" sz="1200" b="1" dirty="0" smtClean="0">
                <a:latin typeface="Arial" pitchFamily="34" charset="0"/>
                <a:cs typeface="Arial" pitchFamily="34" charset="0"/>
              </a:rPr>
              <a:t> the Cost Plan total.</a:t>
            </a:r>
            <a:endParaRPr lang="en-US" sz="1200" b="1" baseline="0" dirty="0" smtClean="0">
              <a:latin typeface="Arial" pitchFamily="34" charset="0"/>
              <a:cs typeface="Arial" pitchFamily="34" charset="0"/>
            </a:endParaRPr>
          </a:p>
          <a:p>
            <a:r>
              <a:rPr lang="en-US" b="1" baseline="0" dirty="0" smtClean="0">
                <a:latin typeface="Arial" pitchFamily="34" charset="0"/>
                <a:cs typeface="Arial" pitchFamily="34" charset="0"/>
              </a:rPr>
              <a:t>Based on this method the CDC+ Participant exchanges the total budget of their current approved, Medicaid waiver Cost Plan for a smaller budget that has greater flexibility. </a:t>
            </a:r>
          </a:p>
          <a:p>
            <a:endParaRPr lang="en-US" b="1" baseline="0" dirty="0" smtClean="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6938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746374"/>
          </a:xfrm>
        </p:spPr>
        <p:txBody>
          <a:bodyPr>
            <a:normAutofit fontScale="92500" lnSpcReduction="10000"/>
          </a:bodyPr>
          <a:lstStyle/>
          <a:p>
            <a:r>
              <a:rPr lang="en-US" b="1" dirty="0" smtClean="0">
                <a:latin typeface="Arial" pitchFamily="34" charset="0"/>
                <a:cs typeface="Arial" pitchFamily="34" charset="0"/>
              </a:rPr>
              <a:t>Se </a:t>
            </a:r>
            <a:r>
              <a:rPr lang="en-US" b="1" dirty="0" err="1" smtClean="0">
                <a:latin typeface="Arial" pitchFamily="34" charset="0"/>
                <a:cs typeface="Arial" pitchFamily="34" charset="0"/>
              </a:rPr>
              <a:t>necesita</a:t>
            </a:r>
            <a:r>
              <a:rPr lang="en-US" b="1" dirty="0" smtClean="0">
                <a:latin typeface="Arial" pitchFamily="34" charset="0"/>
                <a:cs typeface="Arial" pitchFamily="34" charset="0"/>
              </a:rPr>
              <a:t> el Plan</a:t>
            </a:r>
            <a:r>
              <a:rPr lang="en-US" b="1" baseline="0" dirty="0" smtClean="0">
                <a:latin typeface="Arial" pitchFamily="34" charset="0"/>
                <a:cs typeface="Arial" pitchFamily="34" charset="0"/>
              </a:rPr>
              <a:t> de </a:t>
            </a:r>
            <a:r>
              <a:rPr lang="en-US" b="1" baseline="0" dirty="0" err="1" smtClean="0">
                <a:latin typeface="Arial" pitchFamily="34" charset="0"/>
                <a:cs typeface="Arial" pitchFamily="34" charset="0"/>
              </a:rPr>
              <a:t>Apoyo</a:t>
            </a:r>
            <a:r>
              <a:rPr lang="en-US" b="1" baseline="0" dirty="0" smtClean="0">
                <a:latin typeface="Arial" pitchFamily="34" charset="0"/>
                <a:cs typeface="Arial" pitchFamily="34" charset="0"/>
              </a:rPr>
              <a:t>, y </a:t>
            </a:r>
            <a:r>
              <a:rPr lang="en-US" b="1" baseline="0" dirty="0" err="1" smtClean="0">
                <a:latin typeface="Arial" pitchFamily="34" charset="0"/>
                <a:cs typeface="Arial" pitchFamily="34" charset="0"/>
              </a:rPr>
              <a:t>costo</a:t>
            </a:r>
            <a:r>
              <a:rPr lang="en-US" b="1" baseline="0" dirty="0" smtClean="0">
                <a:latin typeface="Arial" pitchFamily="34" charset="0"/>
                <a:cs typeface="Arial" pitchFamily="34" charset="0"/>
              </a:rPr>
              <a:t> de </a:t>
            </a:r>
            <a:r>
              <a:rPr lang="en-US" b="1" baseline="0" dirty="0" err="1" smtClean="0">
                <a:latin typeface="Arial" pitchFamily="34" charset="0"/>
                <a:cs typeface="Arial" pitchFamily="34" charset="0"/>
              </a:rPr>
              <a:t>Servicios</a:t>
            </a:r>
            <a:r>
              <a:rPr lang="en-US" b="1" baseline="0" dirty="0" smtClean="0">
                <a:latin typeface="Arial" pitchFamily="34" charset="0"/>
                <a:cs typeface="Arial" pitchFamily="34" charset="0"/>
              </a:rPr>
              <a:t> para </a:t>
            </a:r>
            <a:r>
              <a:rPr lang="en-US" b="1" dirty="0" err="1" smtClean="0">
                <a:latin typeface="Arial" pitchFamily="34" charset="0"/>
                <a:cs typeface="Arial" pitchFamily="34" charset="0"/>
              </a:rPr>
              <a:t>escribir</a:t>
            </a:r>
            <a:r>
              <a:rPr lang="en-US" b="1" dirty="0" smtClean="0">
                <a:latin typeface="Arial" pitchFamily="34" charset="0"/>
                <a:cs typeface="Arial" pitchFamily="34" charset="0"/>
              </a:rPr>
              <a:t> el plan de</a:t>
            </a:r>
            <a:r>
              <a:rPr lang="en-US" b="1" baseline="0" dirty="0" smtClean="0">
                <a:latin typeface="Arial" pitchFamily="34" charset="0"/>
                <a:cs typeface="Arial" pitchFamily="34" charset="0"/>
              </a:rPr>
              <a:t> </a:t>
            </a:r>
            <a:r>
              <a:rPr lang="en-US" b="1" baseline="0" dirty="0" err="1" smtClean="0">
                <a:latin typeface="Arial" pitchFamily="34" charset="0"/>
                <a:cs typeface="Arial" pitchFamily="34" charset="0"/>
              </a:rPr>
              <a:t>compras</a:t>
            </a:r>
            <a:r>
              <a:rPr lang="en-US" b="1" baseline="0" dirty="0" smtClean="0">
                <a:latin typeface="Arial" pitchFamily="34" charset="0"/>
                <a:cs typeface="Arial" pitchFamily="34" charset="0"/>
              </a:rPr>
              <a:t>.</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Lets build on what we know:</a:t>
            </a:r>
          </a:p>
          <a:p>
            <a:r>
              <a:rPr lang="en-US" b="1" dirty="0" smtClean="0">
                <a:latin typeface="Arial" pitchFamily="34" charset="0"/>
                <a:cs typeface="Arial" pitchFamily="34" charset="0"/>
              </a:rPr>
              <a:t>The </a:t>
            </a:r>
            <a:r>
              <a:rPr lang="en-US" b="1" i="1" dirty="0" smtClean="0">
                <a:latin typeface="Arial" pitchFamily="34" charset="0"/>
                <a:cs typeface="Arial" pitchFamily="34" charset="0"/>
              </a:rPr>
              <a:t>Support Plan </a:t>
            </a:r>
            <a:r>
              <a:rPr lang="en-US" b="1" dirty="0" smtClean="0">
                <a:latin typeface="Arial" pitchFamily="34" charset="0"/>
                <a:cs typeface="Arial" pitchFamily="34" charset="0"/>
              </a:rPr>
              <a:t>documents the Participant’s current needs and goals for services and support and is used to build the </a:t>
            </a:r>
            <a:r>
              <a:rPr lang="en-US" b="1" i="1" dirty="0" smtClean="0">
                <a:latin typeface="Arial" pitchFamily="34" charset="0"/>
                <a:cs typeface="Arial" pitchFamily="34" charset="0"/>
              </a:rPr>
              <a:t>Cost Plan </a:t>
            </a:r>
            <a:r>
              <a:rPr lang="en-US" b="1" dirty="0" smtClean="0">
                <a:latin typeface="Arial" pitchFamily="34" charset="0"/>
                <a:cs typeface="Arial" pitchFamily="34" charset="0"/>
              </a:rPr>
              <a:t>which details the allowed maximum spending for each waiver service.</a:t>
            </a:r>
          </a:p>
          <a:p>
            <a:r>
              <a:rPr lang="en-US" b="1" dirty="0" smtClean="0">
                <a:latin typeface="Arial" pitchFamily="34" charset="0"/>
                <a:cs typeface="Arial" pitchFamily="34" charset="0"/>
              </a:rPr>
              <a:t>A participant’s monthly budget is calculated from the current approved cost plan.</a:t>
            </a:r>
          </a:p>
          <a:p>
            <a:r>
              <a:rPr lang="en-US" b="1" dirty="0" smtClean="0">
                <a:latin typeface="Arial" pitchFamily="34" charset="0"/>
                <a:cs typeface="Arial" pitchFamily="34" charset="0"/>
              </a:rPr>
              <a:t>When the monthly budget has been determined using the Cost Plan a Purchasing Plan can be completed.  </a:t>
            </a:r>
          </a:p>
          <a:p>
            <a:r>
              <a:rPr lang="en-US" b="1" dirty="0" smtClean="0">
                <a:latin typeface="Arial" pitchFamily="34" charset="0"/>
                <a:cs typeface="Arial" pitchFamily="34" charset="0"/>
              </a:rPr>
              <a:t>When the Purchasing Plan has been approved by APD, the participant may begin managing the CDC+ monthly budget</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5989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9"/>
            <a:ext cx="5140960" cy="1146173"/>
          </a:xfrm>
        </p:spPr>
        <p:txBody>
          <a:bodyPr>
            <a:normAutofit/>
          </a:bodyPr>
          <a:lstStyle/>
          <a:p>
            <a:r>
              <a:rPr lang="en-US" b="1" dirty="0" err="1" smtClean="0">
                <a:latin typeface="Arial" pitchFamily="34" charset="0"/>
                <a:cs typeface="Arial" pitchFamily="34" charset="0"/>
              </a:rPr>
              <a:t>Asi</a:t>
            </a:r>
            <a:r>
              <a:rPr lang="en-US" b="1" dirty="0" smtClean="0">
                <a:latin typeface="Arial" pitchFamily="34" charset="0"/>
                <a:cs typeface="Arial" pitchFamily="34" charset="0"/>
              </a:rPr>
              <a:t> </a:t>
            </a:r>
            <a:r>
              <a:rPr lang="en-US" b="1" dirty="0" err="1" smtClean="0">
                <a:latin typeface="Arial" pitchFamily="34" charset="0"/>
                <a:cs typeface="Arial" pitchFamily="34" charset="0"/>
              </a:rPr>
              <a:t>luce</a:t>
            </a:r>
            <a:r>
              <a:rPr lang="en-US" b="1" baseline="0" dirty="0" smtClean="0">
                <a:latin typeface="Arial" pitchFamily="34" charset="0"/>
                <a:cs typeface="Arial" pitchFamily="34" charset="0"/>
              </a:rPr>
              <a:t> la </a:t>
            </a:r>
            <a:r>
              <a:rPr lang="en-US" b="1" baseline="0" dirty="0" err="1" smtClean="0">
                <a:latin typeface="Arial" pitchFamily="34" charset="0"/>
                <a:cs typeface="Arial" pitchFamily="34" charset="0"/>
              </a:rPr>
              <a:t>primara</a:t>
            </a:r>
            <a:r>
              <a:rPr lang="en-US" b="1" baseline="0" dirty="0" smtClean="0">
                <a:latin typeface="Arial" pitchFamily="34" charset="0"/>
                <a:cs typeface="Arial" pitchFamily="34" charset="0"/>
              </a:rPr>
              <a:t> </a:t>
            </a:r>
            <a:r>
              <a:rPr lang="en-US" b="1" baseline="0" dirty="0" err="1" smtClean="0">
                <a:latin typeface="Arial" pitchFamily="34" charset="0"/>
                <a:cs typeface="Arial" pitchFamily="34" charset="0"/>
              </a:rPr>
              <a:t>pagina</a:t>
            </a:r>
            <a:r>
              <a:rPr lang="en-US" b="1" baseline="0" dirty="0" smtClean="0">
                <a:latin typeface="Arial" pitchFamily="34" charset="0"/>
                <a:cs typeface="Arial" pitchFamily="34" charset="0"/>
              </a:rPr>
              <a:t> del plan de </a:t>
            </a:r>
            <a:r>
              <a:rPr lang="en-US" b="1" baseline="0" dirty="0" err="1" smtClean="0">
                <a:latin typeface="Arial" pitchFamily="34" charset="0"/>
                <a:cs typeface="Arial" pitchFamily="34" charset="0"/>
              </a:rPr>
              <a:t>compras</a:t>
            </a:r>
            <a:endParaRPr lang="en-US" b="1" baseline="0" dirty="0" smtClean="0">
              <a:latin typeface="Arial" pitchFamily="34" charset="0"/>
              <a:cs typeface="Arial" pitchFamily="34" charset="0"/>
            </a:endParaRPr>
          </a:p>
          <a:p>
            <a:endParaRPr lang="en-US" b="1" baseline="0" dirty="0" smtClean="0">
              <a:latin typeface="Arial" pitchFamily="34" charset="0"/>
              <a:cs typeface="Arial" pitchFamily="34" charset="0"/>
            </a:endParaRPr>
          </a:p>
          <a:p>
            <a:r>
              <a:rPr lang="en-US" b="1" dirty="0" smtClean="0">
                <a:latin typeface="Arial" pitchFamily="34" charset="0"/>
                <a:cs typeface="Arial" pitchFamily="34" charset="0"/>
              </a:rPr>
              <a:t>Use current version</a:t>
            </a:r>
            <a:r>
              <a:rPr lang="en-US" b="1" baseline="0" dirty="0" smtClean="0">
                <a:latin typeface="Arial" pitchFamily="34" charset="0"/>
                <a:cs typeface="Arial" pitchFamily="34" charset="0"/>
              </a:rPr>
              <a:t> 3.0C when developing your Purchasing Plan.</a:t>
            </a:r>
            <a:endParaRPr lang="en-US"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175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92%</a:t>
            </a:r>
          </a:p>
          <a:p>
            <a:r>
              <a:rPr lang="en-US" dirty="0" smtClean="0"/>
              <a:t>Restricted Services</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3C231E8C-5690-4BE3-A6AD-DECC68022797}" type="slidenum">
              <a:rPr lang="en-US" sz="1100" b="0">
                <a:solidFill>
                  <a:schemeClr val="tx1"/>
                </a:solidFill>
              </a:rPr>
              <a:pPr/>
              <a:t>14</a:t>
            </a:fld>
            <a:endParaRPr lang="en-US" sz="1100" b="0">
              <a:solidFill>
                <a:schemeClr val="tx1"/>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383781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Unrestricted</a:t>
            </a:r>
            <a:r>
              <a:rPr lang="en-US" baseline="0" dirty="0" smtClean="0"/>
              <a:t> services</a:t>
            </a:r>
            <a:endParaRPr lang="en-US" dirty="0"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B0E881CD-A0FC-4401-AFDB-1BA68B5EDDFE}" type="slidenum">
              <a:rPr lang="en-US" sz="1100" b="0">
                <a:solidFill>
                  <a:srgbClr val="000000"/>
                </a:solidFill>
              </a:rPr>
              <a:pPr/>
              <a:t>15</a:t>
            </a:fld>
            <a:endParaRPr lang="en-US" sz="1100" b="0">
              <a:solidFill>
                <a:srgbClr val="000000"/>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103564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Roles </a:t>
            </a:r>
            <a:r>
              <a:rPr lang="en-US" dirty="0" smtClean="0"/>
              <a:t>and responsibilities of the CDC+ program Participant, Representative, Consultant, Liaison and Fiscal Employer Agent</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4611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441574"/>
          </a:xfrm>
        </p:spPr>
        <p:txBody>
          <a:bodyPr>
            <a:normAutofit fontScale="92500"/>
          </a:bodyPr>
          <a:lstStyle/>
          <a:p>
            <a:pPr>
              <a:buFont typeface="Wingdings" pitchFamily="2" charset="2"/>
              <a:buChar char="§"/>
            </a:pPr>
            <a:r>
              <a:rPr lang="en-US" sz="1200" b="1" dirty="0" smtClean="0">
                <a:latin typeface="Arial" charset="0"/>
                <a:cs typeface="Arial" charset="0"/>
              </a:rPr>
              <a:t>Participants are expected to:</a:t>
            </a:r>
          </a:p>
          <a:p>
            <a:pPr>
              <a:buFont typeface="Wingdings" pitchFamily="2" charset="2"/>
              <a:buChar char="§"/>
            </a:pPr>
            <a:r>
              <a:rPr lang="en-US" b="1" dirty="0" smtClean="0">
                <a:latin typeface="Arial" charset="0"/>
                <a:cs typeface="Arial" charset="0"/>
              </a:rPr>
              <a:t>D</a:t>
            </a:r>
            <a:r>
              <a:rPr lang="en-US" sz="1200" b="1" dirty="0" smtClean="0">
                <a:latin typeface="Arial" charset="0"/>
                <a:cs typeface="Arial" charset="0"/>
              </a:rPr>
              <a:t>evelop a </a:t>
            </a:r>
            <a:r>
              <a:rPr lang="en-US" sz="1200" b="1" dirty="0" smtClean="0">
                <a:solidFill>
                  <a:srgbClr val="0070C0"/>
                </a:solidFill>
                <a:latin typeface="Arial" charset="0"/>
                <a:cs typeface="Arial" charset="0"/>
              </a:rPr>
              <a:t>Purchasing Plan </a:t>
            </a:r>
            <a:r>
              <a:rPr lang="en-US" sz="1200" b="1" dirty="0" smtClean="0">
                <a:latin typeface="Arial" charset="0"/>
                <a:cs typeface="Arial" charset="0"/>
              </a:rPr>
              <a:t>and ensure it remains updated</a:t>
            </a:r>
          </a:p>
          <a:p>
            <a:pPr>
              <a:buFont typeface="Wingdings" pitchFamily="2" charset="2"/>
              <a:buChar char="§"/>
            </a:pPr>
            <a:r>
              <a:rPr lang="en-US" sz="1200" b="1" dirty="0" smtClean="0">
                <a:latin typeface="Arial" charset="0"/>
                <a:cs typeface="Arial" charset="0"/>
              </a:rPr>
              <a:t>Write</a:t>
            </a:r>
            <a:r>
              <a:rPr lang="en-US" sz="1200" b="1" baseline="0" dirty="0" smtClean="0">
                <a:latin typeface="Arial" charset="0"/>
                <a:cs typeface="Arial" charset="0"/>
              </a:rPr>
              <a:t> a job description for each service provider or individual who is hired for the job</a:t>
            </a:r>
            <a:r>
              <a:rPr lang="en-US" b="1" dirty="0" smtClean="0">
                <a:latin typeface="Arial" charset="0"/>
                <a:cs typeface="Arial" charset="0"/>
              </a:rPr>
              <a:t> and provide training as required</a:t>
            </a:r>
            <a:endParaRPr lang="en-US" sz="1200" b="1" dirty="0" smtClean="0">
              <a:latin typeface="Arial" charset="0"/>
              <a:cs typeface="Arial" charset="0"/>
            </a:endParaRPr>
          </a:p>
          <a:p>
            <a:pPr>
              <a:buFont typeface="Wingdings" pitchFamily="2" charset="2"/>
              <a:buChar char="§"/>
            </a:pPr>
            <a:r>
              <a:rPr lang="en-US" sz="1200" b="1" dirty="0" smtClean="0">
                <a:latin typeface="Arial" charset="0"/>
                <a:cs typeface="Arial" charset="0"/>
              </a:rPr>
              <a:t>As a household</a:t>
            </a:r>
            <a:r>
              <a:rPr lang="en-US" sz="1200" b="1" baseline="0" dirty="0" smtClean="0">
                <a:latin typeface="Arial" charset="0"/>
                <a:cs typeface="Arial" charset="0"/>
              </a:rPr>
              <a:t> employer-</a:t>
            </a:r>
            <a:r>
              <a:rPr lang="en-US" sz="1200" b="1" dirty="0" smtClean="0">
                <a:latin typeface="Arial" charset="0"/>
                <a:cs typeface="Arial" charset="0"/>
              </a:rPr>
              <a:t> </a:t>
            </a:r>
            <a:r>
              <a:rPr lang="en-US" sz="1200" b="1" dirty="0" smtClean="0">
                <a:solidFill>
                  <a:srgbClr val="0070C0"/>
                </a:solidFill>
                <a:latin typeface="Arial" charset="0"/>
                <a:cs typeface="Arial" charset="0"/>
              </a:rPr>
              <a:t>negotiate rates, hire, pay, manage, terminate providers </a:t>
            </a:r>
            <a:r>
              <a:rPr lang="en-US" sz="1200" b="1" dirty="0" smtClean="0">
                <a:latin typeface="Arial" charset="0"/>
                <a:cs typeface="Arial" charset="0"/>
              </a:rPr>
              <a:t>and ensure </a:t>
            </a:r>
            <a:r>
              <a:rPr lang="en-US" sz="1200" b="1" dirty="0" smtClean="0">
                <a:solidFill>
                  <a:srgbClr val="0070C0"/>
                </a:solidFill>
                <a:latin typeface="Arial" charset="0"/>
                <a:cs typeface="Arial" charset="0"/>
              </a:rPr>
              <a:t>background screening </a:t>
            </a:r>
            <a:r>
              <a:rPr lang="en-US" sz="1200" b="1" dirty="0" smtClean="0">
                <a:latin typeface="Arial" charset="0"/>
                <a:cs typeface="Arial" charset="0"/>
              </a:rPr>
              <a:t>requirements are met.</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Sign all program documents, for example, provider timesheets and invoices and tax documents.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Use the CDC+ Monthly Budget responsibly to meet the identified long-term care needs and goals; purchase only approved services and supports; do not overspend the monthly allowance</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And cooperate with the Quality Assurance process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endParaRPr lang="en-US" sz="1200" b="1" dirty="0" smtClean="0">
              <a:latin typeface="Arial" charset="0"/>
              <a:cs typeface="Arial" charset="0"/>
            </a:endParaRPr>
          </a:p>
          <a:p>
            <a:pPr>
              <a:buFont typeface="Wingdings" pitchFamily="2" charset="2"/>
              <a:buChar char="§"/>
            </a:pP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75420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17774"/>
          </a:xfrm>
        </p:spPr>
        <p:txBody>
          <a:bodyPr>
            <a:normAutofit lnSpcReduction="10000"/>
          </a:bodyPr>
          <a:lstStyle/>
          <a:p>
            <a:pPr>
              <a:buNone/>
            </a:pPr>
            <a:r>
              <a:rPr lang="en-US" sz="1200" b="1" dirty="0" err="1" smtClean="0">
                <a:latin typeface="Arial" charset="0"/>
                <a:cs typeface="Arial" charset="0"/>
              </a:rPr>
              <a:t>voluntario</a:t>
            </a:r>
            <a:endParaRPr lang="en-US" sz="1200" b="1" dirty="0" smtClean="0">
              <a:latin typeface="Arial" charset="0"/>
              <a:cs typeface="Arial" charset="0"/>
            </a:endParaRPr>
          </a:p>
          <a:p>
            <a:pPr>
              <a:buNone/>
            </a:pPr>
            <a:r>
              <a:rPr lang="en-US" sz="1200" b="1" dirty="0" smtClean="0">
                <a:latin typeface="Arial" charset="0"/>
                <a:cs typeface="Arial" charset="0"/>
              </a:rPr>
              <a:t>The </a:t>
            </a:r>
            <a:r>
              <a:rPr lang="en-US" b="1" dirty="0" smtClean="0">
                <a:latin typeface="Arial" charset="0"/>
                <a:cs typeface="Arial" charset="0"/>
              </a:rPr>
              <a:t>representative of the Participant enrolled in the CDC+ program will assist the Participant in implementing self-direction of budget allowance and approved CDC+ services</a:t>
            </a:r>
          </a:p>
          <a:p>
            <a:pPr>
              <a:buFont typeface="Wingdings" pitchFamily="2" charset="2"/>
              <a:buChar char="§"/>
            </a:pPr>
            <a:r>
              <a:rPr lang="en-US" sz="1200" b="1" dirty="0" smtClean="0">
                <a:latin typeface="Arial" charset="0"/>
                <a:cs typeface="Arial" charset="0"/>
              </a:rPr>
              <a:t>CDC+ representatives must be at least </a:t>
            </a:r>
            <a:r>
              <a:rPr lang="en-US" sz="1200" b="1" dirty="0" smtClean="0">
                <a:solidFill>
                  <a:srgbClr val="0070C0"/>
                </a:solidFill>
                <a:latin typeface="Arial" charset="0"/>
                <a:cs typeface="Arial" charset="0"/>
              </a:rPr>
              <a:t>18 years of age</a:t>
            </a:r>
            <a:r>
              <a:rPr lang="en-US" sz="1200" b="1" dirty="0" smtClean="0">
                <a:latin typeface="Arial" charset="0"/>
                <a:cs typeface="Arial" charset="0"/>
              </a:rPr>
              <a:t>.</a:t>
            </a:r>
          </a:p>
          <a:p>
            <a:pPr>
              <a:buFont typeface="Wingdings" pitchFamily="2" charset="2"/>
              <a:buChar char="§"/>
            </a:pPr>
            <a:r>
              <a:rPr lang="en-US" sz="1200" b="1" dirty="0" smtClean="0">
                <a:latin typeface="Arial" charset="0"/>
                <a:cs typeface="Arial" charset="0"/>
              </a:rPr>
              <a:t>CDC+ representatives, should be </a:t>
            </a:r>
            <a:r>
              <a:rPr lang="en-US" sz="1200" b="1" dirty="0" smtClean="0">
                <a:solidFill>
                  <a:srgbClr val="0070C0"/>
                </a:solidFill>
                <a:latin typeface="Arial" charset="0"/>
                <a:cs typeface="Arial" charset="0"/>
              </a:rPr>
              <a:t>intimately involved in the participant’s life and support their wishes and needs </a:t>
            </a:r>
            <a:r>
              <a:rPr lang="en-US" sz="1200" b="1" dirty="0" smtClean="0">
                <a:latin typeface="Arial" charset="0"/>
                <a:cs typeface="Arial" charset="0"/>
              </a:rPr>
              <a:t>by making the best choices for them.</a:t>
            </a:r>
          </a:p>
          <a:p>
            <a:pPr>
              <a:buFont typeface="Wingdings" pitchFamily="2" charset="2"/>
              <a:buChar char="§"/>
            </a:pPr>
            <a:r>
              <a:rPr lang="en-US" sz="1200" b="1" dirty="0" smtClean="0">
                <a:latin typeface="Arial" charset="0"/>
                <a:cs typeface="Arial" charset="0"/>
              </a:rPr>
              <a:t>CDC+ representatives </a:t>
            </a:r>
            <a:r>
              <a:rPr lang="en-US" sz="1200" b="1" u="sng" dirty="0" smtClean="0">
                <a:latin typeface="Arial" charset="0"/>
                <a:cs typeface="Arial" charset="0"/>
              </a:rPr>
              <a:t>cannot</a:t>
            </a:r>
            <a:r>
              <a:rPr lang="en-US" sz="1200" b="1" dirty="0" smtClean="0">
                <a:latin typeface="Arial" charset="0"/>
                <a:cs typeface="Arial" charset="0"/>
              </a:rPr>
              <a:t> be paid or be a paid employee that provides any other service. </a:t>
            </a:r>
          </a:p>
          <a:p>
            <a:pPr>
              <a:buFont typeface="Wingdings" pitchFamily="2" charset="2"/>
              <a:buChar char="§"/>
            </a:pPr>
            <a:r>
              <a:rPr lang="en-US" sz="1200" b="1" dirty="0" smtClean="0">
                <a:latin typeface="Arial" charset="0"/>
                <a:cs typeface="Arial" charset="0"/>
              </a:rPr>
              <a:t>CDC+ representatives </a:t>
            </a:r>
            <a:r>
              <a:rPr lang="en-US" sz="1200" b="1" u="sng" dirty="0" smtClean="0">
                <a:latin typeface="Arial" charset="0"/>
                <a:cs typeface="Arial" charset="0"/>
              </a:rPr>
              <a:t>cannot</a:t>
            </a:r>
            <a:r>
              <a:rPr lang="en-US" sz="1200" b="1" dirty="0" smtClean="0">
                <a:latin typeface="Arial" charset="0"/>
                <a:cs typeface="Arial" charset="0"/>
              </a:rPr>
              <a:t> be an owner, co-owner, stockholder, president, vice president or in any way benefit from any business authorized to provide services to or for the participant.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29308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3051174"/>
          </a:xfrm>
        </p:spPr>
        <p:txBody>
          <a:bodyPr>
            <a:normAutofit/>
          </a:bodyPr>
          <a:lstStyle/>
          <a:p>
            <a:pPr>
              <a:buFont typeface="Wingdings" pitchFamily="2" charset="2"/>
              <a:buChar char="§"/>
            </a:pPr>
            <a:r>
              <a:rPr lang="en-US" sz="1200" b="1" dirty="0" smtClean="0">
                <a:latin typeface="Arial" charset="0"/>
                <a:cs typeface="Arial" charset="0"/>
              </a:rPr>
              <a:t>The CDC+ consultant has an active role in the participant’s </a:t>
            </a:r>
            <a:r>
              <a:rPr lang="en-US" sz="1200" b="1" dirty="0" smtClean="0">
                <a:solidFill>
                  <a:srgbClr val="0070C0"/>
                </a:solidFill>
                <a:latin typeface="Arial" charset="0"/>
                <a:cs typeface="Arial" charset="0"/>
              </a:rPr>
              <a:t>annual support planning</a:t>
            </a:r>
            <a:r>
              <a:rPr lang="en-US" sz="1200" b="1" dirty="0" smtClean="0">
                <a:latin typeface="Arial" charset="0"/>
                <a:cs typeface="Arial" charset="0"/>
              </a:rPr>
              <a:t> </a:t>
            </a:r>
            <a:r>
              <a:rPr lang="en-US" sz="1200" b="1" dirty="0" smtClean="0">
                <a:solidFill>
                  <a:srgbClr val="0070C0"/>
                </a:solidFill>
                <a:latin typeface="Arial" charset="0"/>
                <a:cs typeface="Arial" charset="0"/>
              </a:rPr>
              <a:t>process</a:t>
            </a:r>
            <a:r>
              <a:rPr lang="en-US" sz="1200" b="1" dirty="0" smtClean="0">
                <a:latin typeface="Arial" charset="0"/>
                <a:cs typeface="Arial" charset="0"/>
              </a:rPr>
              <a:t> and ensuring </a:t>
            </a:r>
            <a:r>
              <a:rPr lang="en-US" sz="1200" b="1" dirty="0" smtClean="0">
                <a:solidFill>
                  <a:srgbClr val="0070C0"/>
                </a:solidFill>
                <a:latin typeface="Arial" charset="0"/>
                <a:cs typeface="Arial" charset="0"/>
              </a:rPr>
              <a:t>Medicaid eligibility</a:t>
            </a:r>
            <a:r>
              <a:rPr lang="en-US" sz="1200" b="1" dirty="0" smtClean="0">
                <a:latin typeface="Arial" charset="0"/>
                <a:cs typeface="Arial" charset="0"/>
              </a:rPr>
              <a:t>.</a:t>
            </a:r>
          </a:p>
          <a:p>
            <a:pPr>
              <a:buFont typeface="Wingdings" pitchFamily="2" charset="2"/>
              <a:buChar char="§"/>
            </a:pPr>
            <a:r>
              <a:rPr lang="en-US" sz="1200" b="1" dirty="0" smtClean="0">
                <a:latin typeface="Arial" charset="0"/>
                <a:cs typeface="Arial" charset="0"/>
              </a:rPr>
              <a:t>The CDC+ consultant </a:t>
            </a:r>
            <a:r>
              <a:rPr lang="en-US" b="1" dirty="0" smtClean="0">
                <a:latin typeface="Arial" charset="0"/>
                <a:cs typeface="Arial" charset="0"/>
              </a:rPr>
              <a:t>should </a:t>
            </a:r>
            <a:r>
              <a:rPr lang="en-US" sz="1200" b="1" dirty="0" smtClean="0">
                <a:solidFill>
                  <a:srgbClr val="0070C0"/>
                </a:solidFill>
                <a:latin typeface="Arial" charset="0"/>
                <a:cs typeface="Arial" charset="0"/>
              </a:rPr>
              <a:t>provide information, support and technical assistance</a:t>
            </a:r>
            <a:r>
              <a:rPr lang="en-US" sz="1200" b="1" dirty="0" smtClean="0">
                <a:solidFill>
                  <a:schemeClr val="accent1">
                    <a:lumMod val="75000"/>
                  </a:schemeClr>
                </a:solidFill>
                <a:latin typeface="Arial" charset="0"/>
                <a:cs typeface="Arial" charset="0"/>
              </a:rPr>
              <a:t> </a:t>
            </a:r>
            <a:r>
              <a:rPr lang="en-US" sz="1200" b="1" dirty="0" smtClean="0">
                <a:latin typeface="Arial" charset="0"/>
                <a:cs typeface="Arial" charset="0"/>
              </a:rPr>
              <a:t>as needed for matters such as choosing supports and services to meet the participant’s needs and goal and in planning for their future needs.</a:t>
            </a:r>
          </a:p>
          <a:p>
            <a:pPr>
              <a:buFont typeface="Wingdings" pitchFamily="2" charset="2"/>
              <a:buChar char="§"/>
            </a:pPr>
            <a:r>
              <a:rPr lang="en-US" sz="1200" b="1" dirty="0" smtClean="0">
                <a:latin typeface="Arial" charset="0"/>
                <a:cs typeface="Arial" charset="0"/>
              </a:rPr>
              <a:t>They will also </a:t>
            </a:r>
            <a:r>
              <a:rPr lang="en-US" sz="1200" b="1" dirty="0" smtClean="0">
                <a:solidFill>
                  <a:srgbClr val="0070C0"/>
                </a:solidFill>
                <a:latin typeface="Arial" charset="0"/>
                <a:cs typeface="Arial" charset="0"/>
              </a:rPr>
              <a:t>monitor the participant’s health, safety &amp; welfare</a:t>
            </a:r>
            <a:r>
              <a:rPr lang="en-US" sz="1200" b="1" dirty="0" smtClean="0">
                <a:solidFill>
                  <a:schemeClr val="accent1">
                    <a:lumMod val="75000"/>
                  </a:schemeClr>
                </a:solidFill>
                <a:latin typeface="Arial" charset="0"/>
                <a:cs typeface="Arial" charset="0"/>
              </a:rPr>
              <a:t> </a:t>
            </a:r>
            <a:r>
              <a:rPr lang="en-US" sz="1200" b="1" dirty="0" smtClean="0">
                <a:latin typeface="Arial" charset="0"/>
                <a:cs typeface="Arial" charset="0"/>
              </a:rPr>
              <a:t>and immediately </a:t>
            </a:r>
            <a:r>
              <a:rPr lang="en-US" sz="1200" b="1" dirty="0" smtClean="0">
                <a:solidFill>
                  <a:srgbClr val="0070C0"/>
                </a:solidFill>
                <a:latin typeface="Arial" charset="0"/>
                <a:cs typeface="Arial" charset="0"/>
              </a:rPr>
              <a:t>report</a:t>
            </a:r>
            <a:r>
              <a:rPr lang="en-US" sz="1200" b="1" dirty="0" smtClean="0">
                <a:latin typeface="Arial" charset="0"/>
                <a:cs typeface="Arial" charset="0"/>
              </a:rPr>
              <a:t> any instance of neglect, abuse or exploitation.</a:t>
            </a:r>
          </a:p>
          <a:p>
            <a:pPr>
              <a:buFont typeface="Wingdings" pitchFamily="2" charset="2"/>
              <a:buChar char="§"/>
            </a:pPr>
            <a:r>
              <a:rPr lang="en-US" b="1" dirty="0" smtClean="0">
                <a:latin typeface="Arial" charset="0"/>
                <a:cs typeface="Arial" charset="0"/>
              </a:rPr>
              <a:t>Having monthly contact with the Participant in the form of phone calls or in person, whichever is the Participant’s preferred method, is a great way to assess the participant’s well-being.</a:t>
            </a: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60087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Esta </a:t>
            </a:r>
            <a:r>
              <a:rPr lang="es-ES" dirty="0" err="1" smtClean="0"/>
              <a:t>presentacion</a:t>
            </a:r>
            <a:r>
              <a:rPr lang="es-ES" dirty="0" smtClean="0"/>
              <a:t> dará información sobre el programa CDC +, responsabilidades y cosas nuevas en el programa.</a:t>
            </a:r>
          </a:p>
          <a:p>
            <a:endParaRPr lang="en-US" dirty="0" smtClean="0"/>
          </a:p>
          <a:p>
            <a:r>
              <a:rPr lang="en-US" dirty="0" smtClean="0"/>
              <a:t>This presentation will provide information about the CDC+</a:t>
            </a:r>
            <a:r>
              <a:rPr lang="en-US" baseline="0" dirty="0" smtClean="0"/>
              <a:t> </a:t>
            </a:r>
            <a:r>
              <a:rPr lang="en-US" dirty="0" smtClean="0"/>
              <a:t>Program, Responsibilities and Updates.</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922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146174"/>
          </a:xfrm>
        </p:spPr>
        <p:txBody>
          <a:bodyPr>
            <a:normAutofit/>
          </a:bodyPr>
          <a:lstStyle/>
          <a:p>
            <a:r>
              <a:rPr lang="en-US" dirty="0" smtClean="0"/>
              <a:t>The Area CDC+ Liaison is employed by the Agency for Persons with Disabilities and is the contact person at the local level for CDC+ Program.</a:t>
            </a:r>
          </a:p>
          <a:p>
            <a:r>
              <a:rPr lang="en-US" dirty="0" smtClean="0"/>
              <a:t>The Area Liaison will oversee local program operations, Corrective Action Plans (CAP).</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5976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974974"/>
          </a:xfrm>
        </p:spPr>
        <p:txBody>
          <a:bodyPr>
            <a:normAutofit lnSpcReduction="10000"/>
          </a:bodyPr>
          <a:lstStyle/>
          <a:p>
            <a:pPr>
              <a:buFont typeface="Wingdings" pitchFamily="2" charset="2"/>
              <a:buChar char="§"/>
              <a:defRPr/>
            </a:pPr>
            <a:r>
              <a:rPr lang="en-US" sz="1200" b="1" dirty="0" smtClean="0">
                <a:latin typeface="Arial" pitchFamily="34" charset="0"/>
                <a:cs typeface="Arial" pitchFamily="34" charset="0"/>
              </a:rPr>
              <a:t>The CDC+ State Office (formerly known</a:t>
            </a:r>
            <a:r>
              <a:rPr lang="en-US" sz="1200" b="1" baseline="0" dirty="0" smtClean="0">
                <a:latin typeface="Arial" pitchFamily="34" charset="0"/>
                <a:cs typeface="Arial" pitchFamily="34" charset="0"/>
              </a:rPr>
              <a:t> as Central Office) </a:t>
            </a:r>
            <a:r>
              <a:rPr lang="en-US" sz="1200" b="1" dirty="0" smtClean="0">
                <a:latin typeface="Arial" pitchFamily="34" charset="0"/>
                <a:cs typeface="Arial" pitchFamily="34" charset="0"/>
              </a:rPr>
              <a:t>is located at the APD State Office in </a:t>
            </a:r>
            <a:r>
              <a:rPr lang="en-US" sz="1200" b="1" dirty="0" smtClean="0">
                <a:solidFill>
                  <a:srgbClr val="0070C0"/>
                </a:solidFill>
                <a:latin typeface="Arial" pitchFamily="34" charset="0"/>
                <a:cs typeface="Arial" pitchFamily="34" charset="0"/>
              </a:rPr>
              <a:t>Tallahassee</a:t>
            </a:r>
            <a:r>
              <a:rPr lang="en-US" sz="1200" b="1" dirty="0" smtClean="0">
                <a:latin typeface="Arial" pitchFamily="34" charset="0"/>
                <a:cs typeface="Arial" pitchFamily="34" charset="0"/>
              </a:rPr>
              <a:t>.</a:t>
            </a:r>
          </a:p>
          <a:p>
            <a:pPr>
              <a:buFont typeface="Wingdings" pitchFamily="2" charset="2"/>
              <a:buChar char="§"/>
              <a:defRPr/>
            </a:pPr>
            <a:r>
              <a:rPr lang="en-US" sz="1200" b="1" dirty="0" smtClean="0">
                <a:solidFill>
                  <a:srgbClr val="0070C0"/>
                </a:solidFill>
                <a:latin typeface="Arial" pitchFamily="34" charset="0"/>
                <a:cs typeface="Arial" pitchFamily="34" charset="0"/>
              </a:rPr>
              <a:t>Staff coordinates with AHCA </a:t>
            </a:r>
            <a:r>
              <a:rPr lang="en-US" sz="1200" b="1" dirty="0" smtClean="0">
                <a:latin typeface="Arial" pitchFamily="34" charset="0"/>
                <a:cs typeface="Arial" pitchFamily="34" charset="0"/>
              </a:rPr>
              <a:t>(the Agency for Health Care Administration) in the development of all policies and procedures for the administration of the CDC+ program </a:t>
            </a:r>
            <a:r>
              <a:rPr lang="en-US" b="1" dirty="0" smtClean="0">
                <a:latin typeface="Arial" pitchFamily="34" charset="0"/>
                <a:cs typeface="Arial" pitchFamily="34" charset="0"/>
              </a:rPr>
              <a:t>and ensures that all state and federal required guidelines, policies and procedures are followed, which includes quality assurance and monitoring. </a:t>
            </a:r>
            <a:endParaRPr lang="en-US" sz="1200" b="1" dirty="0" smtClean="0">
              <a:latin typeface="Arial" pitchFamily="34" charset="0"/>
              <a:cs typeface="Arial" pitchFamily="34" charset="0"/>
            </a:endParaRPr>
          </a:p>
          <a:p>
            <a:pPr>
              <a:buFont typeface="Wingdings" pitchFamily="2" charset="2"/>
              <a:buChar char="§"/>
              <a:defRPr/>
            </a:pPr>
            <a:r>
              <a:rPr lang="en-US" b="1" dirty="0" smtClean="0">
                <a:latin typeface="Arial" pitchFamily="34" charset="0"/>
                <a:cs typeface="Arial" pitchFamily="34" charset="0"/>
              </a:rPr>
              <a:t>The State Office performs all the fiscal and payroll duties</a:t>
            </a:r>
            <a:endParaRPr lang="en-US" sz="1200" b="1" dirty="0" smtClean="0">
              <a:latin typeface="Arial" pitchFamily="34" charset="0"/>
              <a:cs typeface="Arial" pitchFamily="34" charset="0"/>
            </a:endParaRPr>
          </a:p>
          <a:p>
            <a:pPr>
              <a:buFont typeface="Wingdings" pitchFamily="2" charset="2"/>
              <a:buChar char="§"/>
              <a:defRPr/>
            </a:pPr>
            <a:r>
              <a:rPr lang="en-US" b="1" dirty="0" smtClean="0">
                <a:solidFill>
                  <a:srgbClr val="0070C0"/>
                </a:solidFill>
                <a:latin typeface="Arial" pitchFamily="34" charset="0"/>
                <a:cs typeface="Arial" pitchFamily="34" charset="0"/>
              </a:rPr>
              <a:t>Provides customer service </a:t>
            </a:r>
            <a:r>
              <a:rPr lang="en-US" b="1" dirty="0" smtClean="0">
                <a:latin typeface="Arial" pitchFamily="34" charset="0"/>
                <a:cs typeface="Arial" pitchFamily="34" charset="0"/>
              </a:rPr>
              <a:t>including on-going technical assistance to the participant, representative and consultant, by answering questions and providing explanations.</a:t>
            </a:r>
          </a:p>
          <a:p>
            <a:pPr>
              <a:buFont typeface="Wingdings" pitchFamily="2" charset="2"/>
              <a:buChar char="§"/>
              <a:defRPr/>
            </a:pPr>
            <a:r>
              <a:rPr lang="en-US" b="1" dirty="0" smtClean="0">
                <a:latin typeface="Arial" pitchFamily="34" charset="0"/>
                <a:cs typeface="Arial" pitchFamily="34" charset="0"/>
              </a:rPr>
              <a:t>Develop and update CDC+ training materials for consumers, representatives, consultants and CDC+ Regional Liaisons</a:t>
            </a:r>
          </a:p>
          <a:p>
            <a:pPr>
              <a:buFont typeface="Wingdings" pitchFamily="2" charset="2"/>
              <a:buChar char="§"/>
              <a:defRPr/>
            </a:pPr>
            <a:r>
              <a:rPr lang="en-US" b="1" dirty="0" smtClean="0">
                <a:latin typeface="Arial" pitchFamily="34" charset="0"/>
                <a:cs typeface="Arial" pitchFamily="34" charset="0"/>
              </a:rPr>
              <a:t>Conduct initial and ongoing CDC+ training for consumers, representatives, consultants and CDC+ Regional Liaisons</a:t>
            </a:r>
          </a:p>
          <a:p>
            <a:pPr>
              <a:buFont typeface="Wingdings" pitchFamily="2" charset="2"/>
              <a:buChar char="§"/>
              <a:defRPr/>
            </a:pPr>
            <a:endParaRPr lang="en-US" b="1" dirty="0" smtClean="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2902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670174"/>
          </a:xfrm>
        </p:spPr>
        <p:txBody>
          <a:bodyPr>
            <a:normAutofit fontScale="92500" lnSpcReduction="10000"/>
          </a:bodyPr>
          <a:lstStyle/>
          <a:p>
            <a:pPr>
              <a:buFont typeface="Wingdings" pitchFamily="2" charset="2"/>
              <a:buChar char="§"/>
            </a:pPr>
            <a:r>
              <a:rPr lang="en-US" sz="1200" b="1" dirty="0" err="1" smtClean="0">
                <a:latin typeface="Arial" charset="0"/>
                <a:cs typeface="Arial" charset="0"/>
              </a:rPr>
              <a:t>Cuenta</a:t>
            </a:r>
            <a:r>
              <a:rPr lang="en-US" sz="1200" b="1" baseline="0" dirty="0" smtClean="0">
                <a:latin typeface="Arial" charset="0"/>
                <a:cs typeface="Arial" charset="0"/>
              </a:rPr>
              <a:t> </a:t>
            </a:r>
            <a:r>
              <a:rPr lang="en-US" sz="1200" b="1" baseline="0" dirty="0" err="1" smtClean="0">
                <a:latin typeface="Arial" charset="0"/>
                <a:cs typeface="Arial" charset="0"/>
              </a:rPr>
              <a:t>este</a:t>
            </a:r>
            <a:r>
              <a:rPr lang="en-US" sz="1200" b="1" baseline="0" dirty="0" smtClean="0">
                <a:latin typeface="Arial" charset="0"/>
                <a:cs typeface="Arial" charset="0"/>
              </a:rPr>
              <a:t> </a:t>
            </a:r>
            <a:r>
              <a:rPr lang="en-US" sz="1200" b="1" baseline="0" dirty="0" err="1" smtClean="0">
                <a:latin typeface="Arial" charset="0"/>
                <a:cs typeface="Arial" charset="0"/>
              </a:rPr>
              <a:t>reconciliado</a:t>
            </a:r>
            <a:endParaRPr lang="en-US" sz="1200" b="1" baseline="0" dirty="0" smtClean="0">
              <a:latin typeface="Arial" charset="0"/>
              <a:cs typeface="Arial" charset="0"/>
            </a:endParaRPr>
          </a:p>
          <a:p>
            <a:pPr>
              <a:buFont typeface="Wingdings" pitchFamily="2" charset="2"/>
              <a:buChar char="§"/>
            </a:pPr>
            <a:endParaRPr lang="en-US" sz="1200" b="1" dirty="0" smtClean="0">
              <a:latin typeface="Arial" charset="0"/>
              <a:cs typeface="Arial" charset="0"/>
            </a:endParaRPr>
          </a:p>
          <a:p>
            <a:pPr>
              <a:buFont typeface="Wingdings" pitchFamily="2" charset="2"/>
              <a:buChar char="§"/>
            </a:pPr>
            <a:r>
              <a:rPr lang="en-US" sz="1200" b="1" dirty="0" smtClean="0">
                <a:latin typeface="Arial" charset="0"/>
                <a:cs typeface="Arial" charset="0"/>
              </a:rPr>
              <a:t>The </a:t>
            </a:r>
            <a:r>
              <a:rPr lang="en-US" b="1" dirty="0" smtClean="0">
                <a:latin typeface="Arial" charset="0"/>
                <a:cs typeface="Arial" charset="0"/>
              </a:rPr>
              <a:t>Fiscal Employer Agent (</a:t>
            </a:r>
            <a:r>
              <a:rPr lang="en-US" sz="1200" b="1" dirty="0" smtClean="0">
                <a:latin typeface="Arial" charset="0"/>
                <a:cs typeface="Arial" charset="0"/>
              </a:rPr>
              <a:t>F/EA) </a:t>
            </a:r>
            <a:r>
              <a:rPr lang="en-US" sz="1200" b="1" dirty="0" smtClean="0">
                <a:solidFill>
                  <a:srgbClr val="0070C0"/>
                </a:solidFill>
                <a:latin typeface="Arial" charset="0"/>
                <a:cs typeface="Arial" charset="0"/>
              </a:rPr>
              <a:t>receives the participant’s monthly budget </a:t>
            </a:r>
            <a:r>
              <a:rPr lang="en-US" sz="1200" b="1" dirty="0" smtClean="0">
                <a:latin typeface="Arial" charset="0"/>
                <a:cs typeface="Arial" charset="0"/>
              </a:rPr>
              <a:t>amount from Medicaid and maintains it in the participant’s account. </a:t>
            </a:r>
          </a:p>
          <a:p>
            <a:pPr>
              <a:buFont typeface="Wingdings" pitchFamily="2" charset="2"/>
              <a:buChar char="§"/>
            </a:pPr>
            <a:r>
              <a:rPr lang="en-US" sz="1200" b="1" dirty="0" smtClean="0">
                <a:latin typeface="Arial" charset="0"/>
                <a:cs typeface="Arial" charset="0"/>
              </a:rPr>
              <a:t>The F/EA </a:t>
            </a:r>
            <a:r>
              <a:rPr lang="en-US" sz="1200" b="1" dirty="0" smtClean="0">
                <a:solidFill>
                  <a:srgbClr val="0070C0"/>
                </a:solidFill>
                <a:latin typeface="Arial" charset="0"/>
                <a:cs typeface="Arial" charset="0"/>
              </a:rPr>
              <a:t>assigns </a:t>
            </a:r>
            <a:r>
              <a:rPr lang="en-US" sz="1200" b="1" dirty="0" smtClean="0">
                <a:latin typeface="Arial" charset="0"/>
                <a:cs typeface="Arial" charset="0"/>
              </a:rPr>
              <a:t>CDC+ Provider ID numbers and </a:t>
            </a:r>
            <a:r>
              <a:rPr lang="en-US" sz="1200" b="1" dirty="0" smtClean="0">
                <a:solidFill>
                  <a:srgbClr val="0070C0"/>
                </a:solidFill>
                <a:latin typeface="Arial" charset="0"/>
                <a:cs typeface="Arial" charset="0"/>
              </a:rPr>
              <a:t>provides </a:t>
            </a:r>
            <a:r>
              <a:rPr lang="en-US" sz="1200" b="1" dirty="0" smtClean="0">
                <a:latin typeface="Arial" charset="0"/>
                <a:cs typeface="Arial" charset="0"/>
              </a:rPr>
              <a:t>banker, bill payer and tax payer services.</a:t>
            </a:r>
          </a:p>
          <a:p>
            <a:pPr>
              <a:buFont typeface="Wingdings" pitchFamily="2" charset="2"/>
              <a:buChar char="§"/>
            </a:pPr>
            <a:r>
              <a:rPr lang="en-US" b="1" dirty="0" smtClean="0">
                <a:solidFill>
                  <a:srgbClr val="0070C0"/>
                </a:solidFill>
                <a:latin typeface="Arial" charset="0"/>
                <a:cs typeface="Arial" charset="0"/>
              </a:rPr>
              <a:t>Monthly statements are sent by the </a:t>
            </a:r>
            <a:r>
              <a:rPr lang="en-US" sz="1200" b="1" dirty="0" smtClean="0">
                <a:latin typeface="Arial" charset="0"/>
                <a:cs typeface="Arial" charset="0"/>
              </a:rPr>
              <a:t>F/EA to the participant showing the amount of money that was deposited each month, the purchases that were made, and the ending balance of the participant’s account at the end of the statement month.  </a:t>
            </a:r>
          </a:p>
          <a:p>
            <a:pPr>
              <a:buNone/>
            </a:pPr>
            <a:r>
              <a:rPr lang="en-US" b="1" u="sng" dirty="0" smtClean="0">
                <a:latin typeface="Arial" charset="0"/>
                <a:cs typeface="Arial" charset="0"/>
              </a:rPr>
              <a:t>***</a:t>
            </a:r>
            <a:r>
              <a:rPr lang="en-US" sz="1200" b="1" u="sng" dirty="0" smtClean="0">
                <a:latin typeface="Arial" charset="0"/>
                <a:cs typeface="Arial" charset="0"/>
              </a:rPr>
              <a:t>It is the participant’s responsibility to reconcile their CDC+ statement monthly </a:t>
            </a:r>
            <a:r>
              <a:rPr lang="en-US" sz="1200" b="1" dirty="0" smtClean="0">
                <a:latin typeface="Arial" charset="0"/>
                <a:cs typeface="Arial" charset="0"/>
              </a:rPr>
              <a:t>and immediately report any discrepancies to APD CDC+ fiscal staff.</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60166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1"/>
            <a:r>
              <a:rPr lang="en-US" altLang="en-US" sz="1800" dirty="0" smtClean="0">
                <a:solidFill>
                  <a:schemeClr val="tx1"/>
                </a:solidFill>
                <a:cs typeface="Arial" panose="020B0604020202020204" pitchFamily="34" charset="0"/>
              </a:rPr>
              <a:t>New screening method as of May 25, 2015 via Care Provider Background Screening Clearinghouse. </a:t>
            </a:r>
          </a:p>
          <a:p>
            <a:pPr marL="0" lvl="1"/>
            <a:r>
              <a:rPr lang="en-US" altLang="en-US" sz="1800" dirty="0" smtClean="0">
                <a:solidFill>
                  <a:schemeClr val="tx1"/>
                </a:solidFill>
                <a:cs typeface="Arial" panose="020B0604020202020204" pitchFamily="34" charset="0"/>
              </a:rPr>
              <a:t>To pre-register and log onto: </a:t>
            </a:r>
            <a:r>
              <a:rPr lang="en-US" altLang="en-US" sz="1800" b="1" u="sng" dirty="0" smtClean="0">
                <a:solidFill>
                  <a:schemeClr val="tx1"/>
                </a:solidFill>
                <a:latin typeface="Arial" panose="020B0604020202020204" pitchFamily="34" charset="0"/>
                <a:cs typeface="Arial" panose="020B0604020202020204" pitchFamily="34" charset="0"/>
                <a:hlinkClick r:id="rId3"/>
              </a:rPr>
              <a:t>https://apps.ahca.myflorida.com/SingleSignOnPortal</a:t>
            </a:r>
            <a:endParaRPr lang="en-US" altLang="en-US" sz="1800" b="1" u="sng" dirty="0" smtClean="0">
              <a:solidFill>
                <a:schemeClr val="tx1"/>
              </a:solidFill>
              <a:latin typeface="Arial" panose="020B0604020202020204" pitchFamily="34" charset="0"/>
              <a:cs typeface="Arial" panose="020B0604020202020204" pitchFamily="34" charset="0"/>
            </a:endParaRPr>
          </a:p>
          <a:p>
            <a:pPr marL="0" lvl="1"/>
            <a:r>
              <a:rPr lang="en-US" altLang="en-US" sz="1800" dirty="0" smtClean="0">
                <a:solidFill>
                  <a:schemeClr val="tx1"/>
                </a:solidFill>
                <a:cs typeface="Arial" panose="020B0604020202020204" pitchFamily="34" charset="0"/>
              </a:rPr>
              <a:t>OCA # &amp; ORI # = will be generated once rep registers and sends agreement to DCF.</a:t>
            </a:r>
          </a:p>
          <a:p>
            <a:pPr>
              <a:buFont typeface="Wingdings" pitchFamily="2" charset="2"/>
              <a:buChar char="ü"/>
            </a:pPr>
            <a:r>
              <a:rPr lang="en-US" sz="1400" b="1" dirty="0" smtClean="0">
                <a:latin typeface="Arial" charset="0"/>
                <a:cs typeface="Arial" charset="0"/>
              </a:rPr>
              <a:t>Fingerprints and photo of employee will be retained </a:t>
            </a:r>
          </a:p>
          <a:p>
            <a:pPr>
              <a:buFont typeface="Wingdings" pitchFamily="2" charset="2"/>
              <a:buChar char="ü"/>
            </a:pPr>
            <a:r>
              <a:rPr lang="en-US" sz="1400" b="1" dirty="0" smtClean="0">
                <a:latin typeface="Arial" charset="0"/>
                <a:cs typeface="Arial" charset="0"/>
              </a:rPr>
              <a:t>5 year Rescreening will be less expensive</a:t>
            </a:r>
          </a:p>
          <a:p>
            <a:pPr>
              <a:buFont typeface="Wingdings" pitchFamily="2" charset="2"/>
              <a:buChar char="ü"/>
            </a:pPr>
            <a:r>
              <a:rPr lang="en-US" sz="1400" b="1" dirty="0" smtClean="0">
                <a:solidFill>
                  <a:schemeClr val="tx1"/>
                </a:solidFill>
                <a:latin typeface="Arial" charset="0"/>
                <a:cs typeface="Arial" charset="0"/>
              </a:rPr>
              <a:t>Representative receives alerts via their email</a:t>
            </a:r>
          </a:p>
          <a:p>
            <a:pPr>
              <a:buFont typeface="Wingdings" pitchFamily="2" charset="2"/>
              <a:buChar char="ü"/>
            </a:pPr>
            <a:endParaRPr lang="en-US" sz="2400" dirty="0" smtClean="0"/>
          </a:p>
          <a:p>
            <a:r>
              <a:rPr lang="en-US" sz="2000" dirty="0" smtClean="0"/>
              <a:t> </a:t>
            </a:r>
            <a:r>
              <a:rPr lang="en-US" sz="1200" b="1" dirty="0" smtClean="0">
                <a:latin typeface="Arial" panose="020B0604020202020204" pitchFamily="34" charset="0"/>
                <a:cs typeface="Arial" panose="020B0604020202020204" pitchFamily="34" charset="0"/>
              </a:rPr>
              <a:t>ALL directly hired employees/independent contractors who work for a CDC+ consumer </a:t>
            </a:r>
            <a:r>
              <a:rPr lang="en-US" sz="1200" b="1" i="1" dirty="0" smtClean="0">
                <a:latin typeface="Arial" panose="020B0604020202020204" pitchFamily="34" charset="0"/>
                <a:cs typeface="Arial" panose="020B0604020202020204" pitchFamily="34" charset="0"/>
              </a:rPr>
              <a:t>and have been screened through the Clearinghouse </a:t>
            </a:r>
            <a:r>
              <a:rPr lang="en-US" sz="1200" b="1" dirty="0" smtClean="0">
                <a:latin typeface="Arial" panose="020B0604020202020204" pitchFamily="34" charset="0"/>
                <a:cs typeface="Arial" panose="020B0604020202020204" pitchFamily="34" charset="0"/>
              </a:rPr>
              <a:t>MUST be entered on your “Employment/Contractor Roster” and assigned an ‘end date’ on your roster when they are no longer employed by you. </a:t>
            </a:r>
            <a:endParaRPr lang="en-US" sz="1200" dirty="0" smtClean="0">
              <a:latin typeface="Arial" panose="020B0604020202020204" pitchFamily="34" charset="0"/>
              <a:cs typeface="Arial" panose="020B0604020202020204" pitchFamily="34" charset="0"/>
            </a:endParaRPr>
          </a:p>
          <a:p>
            <a:r>
              <a:rPr lang="en-US" sz="1050" b="1" u="sng" dirty="0" smtClean="0"/>
              <a:t>As of July 1, 2016, AHCA will make inactive any employee that was screened through the Clearinghouse but is not showing that they are employed by anyone. This means the employee will have to be screened again to work for you. </a:t>
            </a:r>
            <a:endParaRPr lang="en-US" sz="1050" b="1"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37993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Pagina</a:t>
            </a:r>
            <a:r>
              <a:rPr lang="en-US" baseline="0" dirty="0" smtClean="0"/>
              <a:t> web</a:t>
            </a:r>
            <a:endParaRPr lang="en-US" dirty="0" smtClean="0"/>
          </a:p>
          <a:p>
            <a:r>
              <a:rPr lang="en-US" dirty="0" smtClean="0"/>
              <a:t>The CDC+ Rule Handbook provides the requirements and policies of the CDC+ Program.  It lists the services and it’s limitations.</a:t>
            </a:r>
          </a:p>
          <a:p>
            <a:endParaRPr lang="en-US" dirty="0" smtClean="0"/>
          </a:p>
          <a:p>
            <a:pPr marL="0" marR="0" lvl="0" indent="0" algn="l" defTabSz="914400" rtl="0" eaLnBrk="0" fontAlgn="base" latinLnBrk="0" hangingPunct="0">
              <a:lnSpc>
                <a:spcPct val="100000"/>
              </a:lnSpc>
              <a:spcBef>
                <a:spcPct val="30000"/>
              </a:spcBef>
              <a:spcAft>
                <a:spcPct val="0"/>
              </a:spcAft>
              <a:buClr>
                <a:srgbClr val="96C1EF"/>
              </a:buClr>
              <a:buSzPct val="110000"/>
              <a:buFontTx/>
              <a:buNone/>
              <a:tabLst/>
              <a:defRPr/>
            </a:pPr>
            <a:r>
              <a:rPr kumimoji="0" lang="en-US" sz="1200" b="0" i="0" u="none" strike="noStrike" kern="1200" cap="none" spc="0" normalizeH="0" baseline="0" noProof="0" dirty="0" smtClean="0">
                <a:ln>
                  <a:noFill/>
                </a:ln>
                <a:solidFill>
                  <a:srgbClr val="000000"/>
                </a:solidFill>
                <a:effectLst/>
                <a:uLnTx/>
                <a:uFillTx/>
                <a:latin typeface="Verdana" pitchFamily="34" charset="0"/>
              </a:rPr>
              <a:t>The CDC+ Rule Handbook was adopted and integrated into the Florida Administrative Code November 12, 2012</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805349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39332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a:buNone/>
            </a:pPr>
            <a:r>
              <a:rPr lang="en-US" dirty="0" smtClean="0"/>
              <a:t>You</a:t>
            </a:r>
            <a:r>
              <a:rPr lang="en-US" baseline="0" dirty="0" smtClean="0"/>
              <a:t> can also list your questions on the index cards and I will get back to you.</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11104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831974"/>
          </a:xfrm>
        </p:spPr>
        <p:txBody>
          <a:bodyPr>
            <a:normAutofit fontScale="32500" lnSpcReduction="20000"/>
          </a:bodyPr>
          <a:lstStyle/>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Comenzó en 2000 el programa del Cuidado Dirigido por el consumidor </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Consumer</a:t>
            </a: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Directed</a:t>
            </a: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Care</a:t>
            </a: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(CDC)</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Enero 2004 – CDC+ fase de demostración</a:t>
            </a:r>
            <a:b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b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Marzo de 2008 - CDC+ se convirtió en un Plan permanente Estatal de </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Medicaid</a:t>
            </a: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de la Florida </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Opcion</a:t>
            </a: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del 1915J</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A partir del 01 de Mayo 2015 un total de 2,266 consumidores están manejando activamente su presupuesto de CDC+.</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endPar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endParaRPr>
          </a:p>
          <a:p>
            <a:r>
              <a:rPr lang="en-US" dirty="0" smtClean="0"/>
              <a:t>The CDC+ Program began in 2000 as an 8-year research and demonstration project called Consumer Directed Care (CDC)</a:t>
            </a:r>
          </a:p>
          <a:p>
            <a:r>
              <a:rPr lang="en-US" dirty="0" smtClean="0"/>
              <a:t>In January 2004, (after three successful years as a research project) CDC was expanded and entered the demonstration phase called, Consumer-Directed Care Plus (CDC+).</a:t>
            </a:r>
          </a:p>
          <a:p>
            <a:r>
              <a:rPr lang="en-US" dirty="0" smtClean="0"/>
              <a:t>In March 2008 CDC+ was offered as a permanent Florida Medicaid State Plan.</a:t>
            </a:r>
          </a:p>
          <a:p>
            <a:r>
              <a:rPr lang="en-US" dirty="0" smtClean="0"/>
              <a:t>Currently there are a total of 2,510 </a:t>
            </a:r>
            <a:r>
              <a:rPr lang="en-US" baseline="0" dirty="0" smtClean="0"/>
              <a:t>consumers self-directing their supports and services.</a:t>
            </a:r>
          </a:p>
          <a:p>
            <a:r>
              <a:rPr lang="en-US" baseline="0" dirty="0" smtClean="0"/>
              <a:t>We are still in the process of training and enrolling new participants into the CDC+ Program.</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43258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212974"/>
          </a:xfrm>
        </p:spPr>
        <p:txBody>
          <a:bodyPr>
            <a:normAutofit fontScale="55000" lnSpcReduction="20000"/>
          </a:bodyPr>
          <a:lstStyle/>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Una alternativa diferente a largo plazo.</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Basado en los principios de auto determinación para poder mejorar la calidad de vida para el.</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El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participante</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esta</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envuelto</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en la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planificaci</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ó</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 e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implementaci</a:t>
            </a:r>
            <a:r>
              <a:rPr kumimoji="0" lang="es-ES" sz="2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ó</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 de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apoyo</a:t>
            </a:r>
            <a:r>
              <a:rPr kumimoji="0" lang="en-US" sz="2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28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servicios</a:t>
            </a:r>
            <a:endParaRPr kumimoji="0" lang="es-ES" sz="2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a:buFont typeface="Wingdings" pitchFamily="2" charset="2"/>
              <a:buChar char="§"/>
            </a:pPr>
            <a:endParaRPr lang="en-US" sz="1200" b="1" dirty="0" smtClean="0">
              <a:latin typeface="Arial" charset="0"/>
              <a:cs typeface="Arial" charset="0"/>
            </a:endParaRPr>
          </a:p>
          <a:p>
            <a:pPr>
              <a:buFont typeface="Wingdings" pitchFamily="2" charset="2"/>
              <a:buChar char="§"/>
            </a:pPr>
            <a:r>
              <a:rPr lang="en-US" sz="1200" b="1" dirty="0" smtClean="0">
                <a:latin typeface="Arial" charset="0"/>
                <a:cs typeface="Arial" charset="0"/>
              </a:rPr>
              <a:t>CDC+ is a long-term care program alternative to the Developmental Disabilities / Home and Community Based Services (DD/HCBS) Medicaid Waiver.</a:t>
            </a:r>
          </a:p>
          <a:p>
            <a:pPr>
              <a:buFont typeface="Wingdings" pitchFamily="2" charset="2"/>
              <a:buChar char="§"/>
            </a:pPr>
            <a:r>
              <a:rPr lang="en-US" sz="1200" b="1" dirty="0" smtClean="0">
                <a:latin typeface="Arial" charset="0"/>
                <a:cs typeface="Arial" charset="0"/>
              </a:rPr>
              <a:t>CDC+ is based on the principles of self-determination along with person-centered planning that provides the opportunity  to improve the participant’s quality of life.</a:t>
            </a:r>
          </a:p>
          <a:p>
            <a:pPr>
              <a:buFont typeface="Wingdings" pitchFamily="2" charset="2"/>
              <a:buChar char="§"/>
            </a:pPr>
            <a:r>
              <a:rPr lang="en-US" sz="1200" b="1" dirty="0" smtClean="0">
                <a:solidFill>
                  <a:srgbClr val="000000"/>
                </a:solidFill>
                <a:latin typeface="Arial" charset="0"/>
                <a:cs typeface="Arial" charset="0"/>
              </a:rPr>
              <a:t>CDC+ is participant-driven.  This means the participant is expected to be involved in all aspects of planning for their supports and services</a:t>
            </a: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45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365374"/>
          </a:xfrm>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ea typeface="Calibri" panose="020F0502020204030204" pitchFamily="34" charset="0"/>
                <a:cs typeface="Times New Roman" panose="02020603050405020304" pitchFamily="18" charset="0"/>
              </a:rPr>
              <a:t>LIBERTAD en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decidir</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donde</a:t>
            </a:r>
            <a:r>
              <a:rPr lang="en-US" sz="1200" dirty="0" smtClean="0">
                <a:latin typeface="Calibri" panose="020F0502020204030204" pitchFamily="34" charset="0"/>
                <a:ea typeface="Calibri" panose="020F0502020204030204" pitchFamily="34" charset="0"/>
                <a:cs typeface="Times New Roman" panose="02020603050405020304" pitchFamily="18" charset="0"/>
              </a:rPr>
              <a:t> y con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quien</a:t>
            </a:r>
            <a:r>
              <a:rPr lang="en-US" sz="1200" dirty="0" smtClean="0">
                <a:latin typeface="Calibri" panose="020F0502020204030204" pitchFamily="34" charset="0"/>
                <a:ea typeface="Calibri" panose="020F0502020204030204" pitchFamily="34" charset="0"/>
                <a:cs typeface="Times New Roman" panose="02020603050405020304" pitchFamily="18" charset="0"/>
              </a:rPr>
              <a:t> vive el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individuo</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r>
              <a:rPr lang="en-US" sz="1200" baseline="0" dirty="0" smtClean="0">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Calibri" panose="020F0502020204030204" pitchFamily="34" charset="0"/>
                <a:ea typeface="Calibri" panose="020F0502020204030204" pitchFamily="34" charset="0"/>
                <a:cs typeface="Times New Roman" panose="02020603050405020304" pitchFamily="18" charset="0"/>
              </a:rPr>
              <a:t>AUTHORIDAD </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decidir</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como</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el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vive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su</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propia</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vida</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APOYO en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las</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decisiones</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que</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el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debe</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tomar</a:t>
            </a:r>
            <a:endPar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CONTROL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sobre</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los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recursos</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necesarios</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para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ayudar</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al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endPar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RESPONSABILIDAD en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las</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decisions y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actos</a:t>
            </a:r>
            <a:r>
              <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del </a:t>
            </a:r>
            <a:r>
              <a:rPr kumimoji="0" lang="en-US" sz="1100" b="0" i="0" u="none" strike="noStrike" kern="120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endParaRPr kumimoji="0" lang="en-US"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There are five principles of Self-Determination.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FREEDOM to decide where and with whom </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an individual</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 live</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AUTHORITY to decide how </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the individual</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 will live </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his or her</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 life.</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SUPPORT </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the individual’s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 need to make decisions.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CONTROL over the resources needed for </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an individual’s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 support.</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RESPONSIBILITY for </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rPr>
              <a:t>an individual’s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 decisions and actions.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The participant took the first step toward self-determination when they made the decision to participate in Florida’s Consumer Directed Plus program.</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82954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365374"/>
          </a:xfrm>
        </p:spPr>
        <p:txBody>
          <a:bodyPr>
            <a:normAutofit fontScale="85000" lnSpcReduction="10000"/>
          </a:bodyPr>
          <a:lstStyle/>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QUE</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QUIEN </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CUANDO </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DONDE </a:t>
            </a:r>
          </a:p>
          <a:p>
            <a:pPr marL="344488" indent="-344488" algn="l">
              <a:spcBef>
                <a:spcPct val="25000"/>
              </a:spcBef>
              <a:spcAft>
                <a:spcPct val="25000"/>
              </a:spcAft>
              <a:buClr>
                <a:srgbClr val="6B8ED1"/>
              </a:buClr>
              <a:buSzPct val="110000"/>
            </a:pPr>
            <a:r>
              <a:rPr lang="es-ES" dirty="0" smtClean="0">
                <a:effectLst/>
              </a:rPr>
              <a:t>CÓMO</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In the CDC+ program the participant is in charge of…</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WHAT</a:t>
            </a:r>
            <a:r>
              <a:rPr lang="en-US" sz="1200" b="1" dirty="0" smtClean="0">
                <a:solidFill>
                  <a:schemeClr val="accent1">
                    <a:lumMod val="75000"/>
                  </a:schemeClr>
                </a:solidFill>
                <a:latin typeface="Arial" charset="0"/>
                <a:cs typeface="Arial" charset="0"/>
              </a:rPr>
              <a:t> </a:t>
            </a:r>
            <a:r>
              <a:rPr lang="en-US" sz="1200" b="1" dirty="0" smtClean="0">
                <a:solidFill>
                  <a:srgbClr val="000000"/>
                </a:solidFill>
                <a:latin typeface="Arial" charset="0"/>
                <a:cs typeface="Arial" charset="0"/>
              </a:rPr>
              <a:t>supports and services are purchased</a:t>
            </a:r>
          </a:p>
          <a:p>
            <a:pPr marL="344488" indent="-344488" algn="l">
              <a:spcBef>
                <a:spcPct val="25000"/>
              </a:spcBef>
              <a:spcAft>
                <a:spcPct val="25000"/>
              </a:spcAft>
              <a:buClr>
                <a:srgbClr val="6B8ED1"/>
              </a:buClr>
              <a:buSzPct val="110000"/>
            </a:pPr>
            <a:r>
              <a:rPr lang="en-US" sz="1200" b="1" dirty="0" smtClean="0">
                <a:solidFill>
                  <a:srgbClr val="428FE2"/>
                </a:solidFill>
                <a:latin typeface="Arial" charset="0"/>
                <a:cs typeface="Arial" charset="0"/>
              </a:rPr>
              <a:t>	</a:t>
            </a:r>
            <a:r>
              <a:rPr lang="en-US" sz="1200" b="1" dirty="0" smtClean="0">
                <a:solidFill>
                  <a:srgbClr val="0070C0"/>
                </a:solidFill>
                <a:latin typeface="Arial" charset="0"/>
                <a:cs typeface="Arial" charset="0"/>
              </a:rPr>
              <a:t>WHO</a:t>
            </a:r>
            <a:r>
              <a:rPr lang="en-US" sz="1200" b="1" dirty="0" smtClean="0">
                <a:solidFill>
                  <a:srgbClr val="000000"/>
                </a:solidFill>
                <a:latin typeface="Arial" charset="0"/>
                <a:cs typeface="Arial" charset="0"/>
              </a:rPr>
              <a:t> provides the supports and services</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WHEN</a:t>
            </a:r>
            <a:r>
              <a:rPr lang="en-US" sz="1200" b="1" dirty="0" smtClean="0">
                <a:solidFill>
                  <a:srgbClr val="000000"/>
                </a:solidFill>
                <a:latin typeface="Arial" charset="0"/>
                <a:cs typeface="Arial" charset="0"/>
              </a:rPr>
              <a:t> supports and services will be provided and the quantity</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WHERE</a:t>
            </a:r>
            <a:r>
              <a:rPr lang="en-US" sz="1200" b="1" dirty="0" smtClean="0">
                <a:solidFill>
                  <a:srgbClr val="000000"/>
                </a:solidFill>
                <a:latin typeface="Arial" charset="0"/>
                <a:cs typeface="Arial" charset="0"/>
              </a:rPr>
              <a:t> supports and services will be provided AND</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HOW</a:t>
            </a:r>
            <a:r>
              <a:rPr lang="en-US" sz="1200" b="1" dirty="0" smtClean="0">
                <a:solidFill>
                  <a:srgbClr val="000000"/>
                </a:solidFill>
                <a:latin typeface="Arial" charset="0"/>
                <a:cs typeface="Arial" charset="0"/>
              </a:rPr>
              <a:t> supports and services will be provided</a:t>
            </a:r>
            <a:r>
              <a:rPr lang="en-US" sz="1200" dirty="0" smtClean="0">
                <a:solidFill>
                  <a:srgbClr val="000000"/>
                </a:solidFill>
                <a:latin typeface="Arial" charset="0"/>
                <a:cs typeface="Arial" charset="0"/>
              </a:rPr>
              <a:t>  </a:t>
            </a:r>
            <a:endParaRPr lang="en-US" sz="1200"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462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Comparasion</a:t>
            </a:r>
            <a:r>
              <a:rPr lang="en-US" baseline="0" dirty="0" smtClean="0"/>
              <a:t> del Waiver y el </a:t>
            </a:r>
            <a:r>
              <a:rPr lang="en-US" baseline="0" dirty="0" err="1" smtClean="0"/>
              <a:t>programa</a:t>
            </a:r>
            <a:r>
              <a:rPr lang="en-US" baseline="0" dirty="0" smtClean="0"/>
              <a:t> de CDC+</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8716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sz="1200" dirty="0" smtClean="0">
              <a:latin typeface="arial" panose="020B0604020202020204" pitchFamily="34" charset="0"/>
            </a:endParaRPr>
          </a:p>
          <a:p>
            <a:r>
              <a:rPr lang="es-ES" sz="1200" dirty="0" smtClean="0">
                <a:latin typeface="arial" panose="020B0604020202020204" pitchFamily="34" charset="0"/>
              </a:rPr>
              <a:t>Pasos para inscribirse en el programa CDC+</a:t>
            </a:r>
          </a:p>
          <a:p>
            <a:r>
              <a:rPr lang="es-ES" sz="1200" dirty="0" err="1" smtClean="0">
                <a:latin typeface="arial" panose="020B0604020202020204" pitchFamily="34" charset="0"/>
              </a:rPr>
              <a:t>Steps</a:t>
            </a:r>
            <a:r>
              <a:rPr lang="es-ES" sz="1200" dirty="0" smtClean="0">
                <a:latin typeface="arial" panose="020B0604020202020204" pitchFamily="34" charset="0"/>
              </a:rPr>
              <a:t> to </a:t>
            </a:r>
            <a:r>
              <a:rPr lang="es-ES" sz="1200" dirty="0" err="1" smtClean="0">
                <a:latin typeface="arial" panose="020B0604020202020204" pitchFamily="34" charset="0"/>
              </a:rPr>
              <a:t>enroll</a:t>
            </a:r>
            <a:r>
              <a:rPr lang="es-ES" sz="1200" dirty="0" smtClean="0">
                <a:latin typeface="arial" panose="020B0604020202020204" pitchFamily="34" charset="0"/>
              </a:rPr>
              <a:t> in </a:t>
            </a:r>
            <a:r>
              <a:rPr lang="es-ES" sz="1200" dirty="0" err="1" smtClean="0">
                <a:latin typeface="arial" panose="020B0604020202020204" pitchFamily="34" charset="0"/>
              </a:rPr>
              <a:t>the</a:t>
            </a:r>
            <a:r>
              <a:rPr lang="es-ES" sz="1200" dirty="0" smtClean="0">
                <a:latin typeface="arial" panose="020B0604020202020204" pitchFamily="34" charset="0"/>
              </a:rPr>
              <a:t> </a:t>
            </a:r>
            <a:r>
              <a:rPr lang="es-ES" sz="1200" dirty="0" err="1" smtClean="0">
                <a:latin typeface="arial" panose="020B0604020202020204" pitchFamily="34" charset="0"/>
              </a:rPr>
              <a:t>program</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7887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Proximos</a:t>
            </a:r>
            <a:r>
              <a:rPr lang="en-US" dirty="0" smtClean="0"/>
              <a:t> </a:t>
            </a:r>
            <a:r>
              <a:rPr lang="en-US" dirty="0" err="1" smtClean="0"/>
              <a:t>pasos</a:t>
            </a:r>
            <a:endParaRPr lang="en-US" dirty="0" smtClean="0"/>
          </a:p>
          <a:p>
            <a:endParaRPr lang="en-US" dirty="0" smtClean="0"/>
          </a:p>
          <a:p>
            <a:r>
              <a:rPr lang="en-US" dirty="0" smtClean="0"/>
              <a:t>Next Steps</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06951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2025399E-79DC-4538-B559-9FFA82646854}"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176927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9C14BCC-836A-495B-94EE-E2EA5CDD8073}"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7557707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69C75B4-8F1D-4653-994A-1BE1EEE64156}"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8927866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41F7C4A-E788-426D-B516-2A62DE936F76}" type="slidenum">
              <a:rPr lang="en-US">
                <a:solidFill>
                  <a:srgbClr val="000000"/>
                </a:solidFill>
              </a:rPr>
              <a:pPr/>
              <a:t>‹#›</a:t>
            </a:fld>
            <a:endParaRPr lang="en-US">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079331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1DB6C16-2D5B-4F8C-866F-3C9DD25132A9}" type="slidenum">
              <a:rPr lang="en-US">
                <a:solidFill>
                  <a:srgbClr val="000000"/>
                </a:solidFill>
              </a:rPr>
              <a:pPr/>
              <a:t>‹#›</a:t>
            </a:fld>
            <a:endParaRPr lang="en-US">
              <a:solidFill>
                <a:srgbClr val="000000"/>
              </a:solidFill>
            </a:endParaRPr>
          </a:p>
        </p:txBody>
      </p:sp>
      <p:sp>
        <p:nvSpPr>
          <p:cNvPr id="8"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9458923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chemeClr val="accent2">
                    <a:lumMod val="75000"/>
                  </a:schemeClr>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6BF93816-D542-4BF5-B89F-A4591EE0C662}" type="slidenum">
              <a:rPr lang="en-US">
                <a:solidFill>
                  <a:srgbClr val="000000"/>
                </a:solidFill>
              </a:rPr>
              <a:pPr/>
              <a:t>‹#›</a:t>
            </a:fld>
            <a:endParaRPr lang="en-US">
              <a:solidFill>
                <a:srgbClr val="000000"/>
              </a:solidFill>
            </a:endParaRPr>
          </a:p>
        </p:txBody>
      </p:sp>
      <p:sp>
        <p:nvSpPr>
          <p:cNvPr id="4"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2158899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E3B88B1-0798-4286-8C3D-659EF2CDFF3C}" type="slidenum">
              <a:rPr lang="en-US">
                <a:solidFill>
                  <a:srgbClr val="000000"/>
                </a:solidFill>
              </a:rPr>
              <a:pPr/>
              <a:t>‹#›</a:t>
            </a:fld>
            <a:endParaRPr lang="en-US">
              <a:solidFill>
                <a:srgbClr val="000000"/>
              </a:solidFill>
            </a:endParaRPr>
          </a:p>
        </p:txBody>
      </p:sp>
      <p:sp>
        <p:nvSpPr>
          <p:cNvPr id="3"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282007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chemeClr val="accent2">
                  <a:lumMod val="75000"/>
                </a:schemeClr>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DE6B58C-1DD9-4BDF-B2A6-512ADBF67B64}" type="slidenum">
              <a:rPr lang="en-US">
                <a:solidFill>
                  <a:srgbClr val="000000"/>
                </a:solidFill>
              </a:rPr>
              <a:pPr/>
              <a:t>‹#›</a:t>
            </a:fld>
            <a:endParaRPr lang="en-US">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683963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66AB502-2E32-4344-BEBD-2C7071090EF4}" type="slidenum">
              <a:rPr lang="en-US">
                <a:solidFill>
                  <a:srgbClr val="000000"/>
                </a:solidFill>
              </a:rPr>
              <a:pPr/>
              <a:t>‹#›</a:t>
            </a:fld>
            <a:endParaRPr lang="en-US">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850452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1F6567F-2D7F-4CE6-94A8-443A77E2821A}"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875708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3659AC5-E3D8-472B-B1D5-3C54D3DEA3DE}"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556424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934200" y="64008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37A90879-533E-47FF-8949-87DF024F775C}" type="slidenum">
              <a:rPr lang="en-US" smtClean="0">
                <a:solidFill>
                  <a:srgbClr val="6699FF"/>
                </a:solidFill>
                <a:latin typeface="arial" panose="020B0604020202020204" pitchFamily="34" charset="0"/>
              </a:rPr>
              <a:pPr/>
              <a:t>‹#›</a:t>
            </a:fld>
            <a:endParaRPr lang="en-US" smtClean="0">
              <a:solidFill>
                <a:srgbClr val="6699FF"/>
              </a:solidFill>
              <a:latin typeface="arial" panose="020B0604020202020204" pitchFamily="34" charset="0"/>
            </a:endParaRPr>
          </a:p>
        </p:txBody>
      </p:sp>
      <p:pic>
        <p:nvPicPr>
          <p:cNvPr id="1027" name="Picture 7" descr="swish-ppt"/>
          <p:cNvPicPr>
            <a:picLocks noChangeAspect="1" noChangeArrowheads="1"/>
          </p:cNvPicPr>
          <p:nvPr userDrawn="1">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pPr algn="l"/>
            <a:endParaRPr lang="en-US" smtClean="0">
              <a:solidFill>
                <a:srgbClr val="000000"/>
              </a:solidFill>
              <a:latin typeface="arial" panose="020B0604020202020204" pitchFamily="34" charset="0"/>
            </a:endParaRPr>
          </a:p>
        </p:txBody>
      </p:sp>
      <p:sp>
        <p:nvSpPr>
          <p:cNvPr id="102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175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hdr="0" ftr="0" dt="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https://apps.ahca.myflorida.com/SingleSignOnPorta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914400" y="1809031"/>
            <a:ext cx="7315200" cy="3539430"/>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pt-BR" dirty="0" smtClean="0">
                <a:latin typeface="Arial" panose="020B0604020202020204" pitchFamily="34" charset="0"/>
                <a:cs typeface="Arial" panose="020B0604020202020204" pitchFamily="34" charset="0"/>
              </a:rPr>
              <a:t>Conferencia </a:t>
            </a:r>
            <a:r>
              <a:rPr lang="pt-BR" dirty="0">
                <a:latin typeface="Arial" panose="020B0604020202020204" pitchFamily="34" charset="0"/>
                <a:cs typeface="Arial" panose="020B0604020202020204" pitchFamily="34" charset="0"/>
              </a:rPr>
              <a:t>Anual </a:t>
            </a:r>
            <a:r>
              <a:rPr lang="pt-BR" dirty="0" smtClean="0">
                <a:latin typeface="Arial" panose="020B0604020202020204" pitchFamily="34" charset="0"/>
                <a:cs typeface="Arial" panose="020B0604020202020204" pitchFamily="34" charset="0"/>
              </a:rPr>
              <a:t>#18 </a:t>
            </a:r>
          </a:p>
          <a:p>
            <a:r>
              <a:rPr lang="pt-BR" dirty="0" smtClean="0">
                <a:latin typeface="Arial" panose="020B0604020202020204" pitchFamily="34" charset="0"/>
                <a:cs typeface="Arial" panose="020B0604020202020204" pitchFamily="34" charset="0"/>
              </a:rPr>
              <a:t>Family </a:t>
            </a:r>
            <a:r>
              <a:rPr lang="pt-BR" dirty="0" smtClean="0">
                <a:latin typeface="Arial" panose="020B0604020202020204" pitchFamily="34" charset="0"/>
                <a:cs typeface="Arial" panose="020B0604020202020204" pitchFamily="34" charset="0"/>
              </a:rPr>
              <a:t>CAFÉ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2016</a:t>
            </a:r>
            <a:endParaRPr lang="pt-BR" dirty="0" smtClean="0">
              <a:latin typeface="Arial" panose="020B0604020202020204" pitchFamily="34" charset="0"/>
              <a:cs typeface="Arial" panose="020B0604020202020204" pitchFamily="34" charset="0"/>
            </a:endParaRPr>
          </a:p>
          <a:p>
            <a:endParaRPr lang="pt-BR" dirty="0" smtClean="0">
              <a:latin typeface="Arial" panose="020B0604020202020204" pitchFamily="34" charset="0"/>
              <a:cs typeface="Arial" panose="020B0604020202020204" pitchFamily="34"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dirty="0">
                <a:solidFill>
                  <a:srgbClr val="000000"/>
                </a:solidFill>
                <a:latin typeface="Arial" charset="0"/>
              </a:rPr>
              <a:t>  </a:t>
            </a:r>
          </a:p>
          <a:p>
            <a:pPr>
              <a:spcBef>
                <a:spcPct val="25000"/>
              </a:spcBef>
              <a:spcAft>
                <a:spcPct val="25000"/>
              </a:spcAft>
              <a:buClr>
                <a:srgbClr val="6B8ED1"/>
              </a:buClr>
              <a:buSzPct val="110000"/>
            </a:pPr>
            <a:endParaRPr lang="en-US" sz="1600" b="1" i="1" dirty="0">
              <a:solidFill>
                <a:srgbClr val="000000"/>
              </a:solidFill>
              <a:latin typeface="Arial" charset="0"/>
            </a:endParaRPr>
          </a:p>
        </p:txBody>
      </p:sp>
      <p:pic>
        <p:nvPicPr>
          <p:cNvPr id="2053" name="Picture 7" descr="C:\Documents and Settings\mann pb\Local Settings\Temp\notes1D59E6\logo.gif"/>
          <p:cNvPicPr>
            <a:picLocks noChangeAspect="1" noChangeArrowheads="1"/>
          </p:cNvPicPr>
          <p:nvPr/>
        </p:nvPicPr>
        <p:blipFill>
          <a:blip r:embed="rId3" cstate="print"/>
          <a:srcRect/>
          <a:stretch>
            <a:fillRect/>
          </a:stretch>
        </p:blipFill>
        <p:spPr bwMode="auto">
          <a:xfrm>
            <a:off x="3199209" y="1371600"/>
            <a:ext cx="3212306" cy="1104900"/>
          </a:xfrm>
          <a:prstGeom prst="rect">
            <a:avLst/>
          </a:prstGeom>
          <a:noFill/>
          <a:ln w="9525">
            <a:noFill/>
            <a:miter lim="800000"/>
            <a:headEnd/>
            <a:tailEnd/>
          </a:ln>
        </p:spPr>
      </p:pic>
      <p:sp>
        <p:nvSpPr>
          <p:cNvPr id="2" name="Rectangle 1"/>
          <p:cNvSpPr/>
          <p:nvPr/>
        </p:nvSpPr>
        <p:spPr>
          <a:xfrm>
            <a:off x="6411515" y="5615766"/>
            <a:ext cx="2066925" cy="707886"/>
          </a:xfrm>
          <a:prstGeom prst="rect">
            <a:avLst/>
          </a:prstGeom>
        </p:spPr>
        <p:txBody>
          <a:bodyPr wrap="square">
            <a:spAutoFit/>
          </a:bodyPr>
          <a:lstStyle/>
          <a:p>
            <a:pPr algn="l"/>
            <a:r>
              <a:rPr lang="en-US" sz="2000" b="1" dirty="0" smtClean="0">
                <a:latin typeface="Arial" pitchFamily="34" charset="0"/>
                <a:cs typeface="Arial" pitchFamily="34" charset="0"/>
              </a:rPr>
              <a:t>Barbara Palmer</a:t>
            </a:r>
          </a:p>
          <a:p>
            <a:pPr algn="l"/>
            <a:r>
              <a:rPr lang="en-US" sz="2000" b="1" dirty="0" err="1" smtClean="0">
                <a:latin typeface="Arial" pitchFamily="34" charset="0"/>
                <a:cs typeface="Arial" pitchFamily="34" charset="0"/>
              </a:rPr>
              <a:t>Directora</a:t>
            </a:r>
            <a:endParaRPr lang="en-US" sz="2000" b="1" dirty="0">
              <a:latin typeface="Arial" pitchFamily="34" charset="0"/>
              <a:cs typeface="Arial" pitchFamily="34" charset="0"/>
            </a:endParaRPr>
          </a:p>
        </p:txBody>
      </p:sp>
      <p:sp>
        <p:nvSpPr>
          <p:cNvPr id="4" name="Rectangle 3"/>
          <p:cNvSpPr/>
          <p:nvPr/>
        </p:nvSpPr>
        <p:spPr>
          <a:xfrm>
            <a:off x="381000" y="5579983"/>
            <a:ext cx="1828800" cy="707886"/>
          </a:xfrm>
          <a:prstGeom prst="rect">
            <a:avLst/>
          </a:prstGeom>
        </p:spPr>
        <p:txBody>
          <a:bodyPr wrap="square">
            <a:spAutoFit/>
          </a:bodyPr>
          <a:lstStyle/>
          <a:p>
            <a:pPr algn="l"/>
            <a:r>
              <a:rPr lang="en-US" sz="2000" b="1" dirty="0" smtClean="0">
                <a:latin typeface="Arial" pitchFamily="34" charset="0"/>
                <a:cs typeface="Arial" pitchFamily="34" charset="0"/>
              </a:rPr>
              <a:t>Rick Scott</a:t>
            </a:r>
          </a:p>
          <a:p>
            <a:pPr algn="l"/>
            <a:r>
              <a:rPr lang="en-US" sz="2000" b="1" dirty="0" err="1" smtClean="0">
                <a:latin typeface="Arial" pitchFamily="34" charset="0"/>
                <a:cs typeface="Arial" pitchFamily="34" charset="0"/>
              </a:rPr>
              <a:t>Gobernador</a:t>
            </a:r>
            <a:endParaRPr lang="en-US" sz="2000" b="1" dirty="0">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98231"/>
            <a:ext cx="1990725"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63834" y="2438400"/>
            <a:ext cx="8751566" cy="3962399"/>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Clr>
                <a:schemeClr val="accent6">
                  <a:lumMod val="75000"/>
                </a:schemeClr>
              </a:buClr>
              <a:buFont typeface="Wingdings" panose="05000000000000000000" pitchFamily="2" charset="2"/>
              <a:buChar char="§"/>
            </a:pPr>
            <a:r>
              <a:rPr lang="es-ES" sz="2000" dirty="0" smtClean="0"/>
              <a:t>Entreviste agencias y empleados y decida a quien va a contratar para rendir sus servicios</a:t>
            </a:r>
            <a:endParaRPr lang="es-ES" sz="2000" dirty="0"/>
          </a:p>
          <a:p>
            <a:pPr marL="342900" indent="-342900" algn="l">
              <a:buClr>
                <a:schemeClr val="accent6">
                  <a:lumMod val="75000"/>
                </a:schemeClr>
              </a:buClr>
              <a:buFont typeface="Wingdings" panose="05000000000000000000" pitchFamily="2" charset="2"/>
              <a:buChar char="§"/>
            </a:pPr>
            <a:r>
              <a:rPr lang="es-ES" sz="2000" dirty="0" smtClean="0"/>
              <a:t>Inicie el proceso de investigación </a:t>
            </a:r>
            <a:r>
              <a:rPr lang="es-ES" sz="2000" dirty="0" smtClean="0"/>
              <a:t>de antecedentes (</a:t>
            </a:r>
            <a:r>
              <a:rPr lang="es-ES" sz="2000" dirty="0" smtClean="0">
                <a:latin typeface="arial" panose="020B0604020202020204" pitchFamily="34" charset="0"/>
              </a:rPr>
              <a:t>huellas Nivel </a:t>
            </a:r>
            <a:r>
              <a:rPr lang="es-ES" sz="2000" dirty="0">
                <a:latin typeface="arial" panose="020B0604020202020204" pitchFamily="34" charset="0"/>
              </a:rPr>
              <a:t>2</a:t>
            </a:r>
            <a:r>
              <a:rPr lang="es-ES" sz="2000" dirty="0" smtClean="0">
                <a:latin typeface="arial" panose="020B0604020202020204" pitchFamily="34" charset="0"/>
              </a:rPr>
              <a:t>) con el </a:t>
            </a:r>
            <a:r>
              <a:rPr lang="es-ES" sz="2000" dirty="0" err="1" smtClean="0">
                <a:latin typeface="arial" panose="020B0604020202020204" pitchFamily="34" charset="0"/>
              </a:rPr>
              <a:t>Clearinghouse</a:t>
            </a:r>
            <a:r>
              <a:rPr lang="es-ES" sz="2000" dirty="0" smtClean="0">
                <a:latin typeface="arial" panose="020B0604020202020204" pitchFamily="34" charset="0"/>
              </a:rPr>
              <a:t> de AHCA </a:t>
            </a:r>
            <a:r>
              <a:rPr lang="es-ES" sz="2000" dirty="0" smtClean="0"/>
              <a:t>(siguiendo las instrucciones de APD)</a:t>
            </a:r>
            <a:endParaRPr lang="es-ES" sz="2000" dirty="0" smtClean="0">
              <a:latin typeface="arial" panose="020B0604020202020204" pitchFamily="34" charset="0"/>
            </a:endParaRPr>
          </a:p>
          <a:p>
            <a:pPr marL="342900" lvl="0" indent="-342900" algn="l" eaLnBrk="1" hangingPunct="1">
              <a:spcBef>
                <a:spcPct val="0"/>
              </a:spcBef>
              <a:spcAft>
                <a:spcPct val="0"/>
              </a:spcAft>
              <a:buClr>
                <a:schemeClr val="accent6">
                  <a:lumMod val="75000"/>
                </a:schemeClr>
              </a:buClr>
              <a:buSzTx/>
              <a:buFont typeface="Wingdings" panose="05000000000000000000" pitchFamily="2" charset="2"/>
              <a:buChar char="§"/>
            </a:pPr>
            <a:r>
              <a:rPr lang="es-ES" sz="2000" dirty="0" smtClean="0"/>
              <a:t>Documentos </a:t>
            </a:r>
            <a:r>
              <a:rPr lang="es-ES" sz="2000" dirty="0" smtClean="0"/>
              <a:t>de </a:t>
            </a:r>
            <a:r>
              <a:rPr lang="es-ES" sz="2000" dirty="0" smtClean="0"/>
              <a:t>Empleado </a:t>
            </a:r>
            <a:r>
              <a:rPr lang="es-ES" sz="2000" dirty="0" smtClean="0"/>
              <a:t>o Agencia:</a:t>
            </a:r>
            <a:endParaRPr lang="es-ES" sz="2000" dirty="0"/>
          </a:p>
          <a:p>
            <a:pPr marL="800100" lvl="1" indent="-342900" algn="l" eaLnBrk="1" hangingPunct="1">
              <a:spcBef>
                <a:spcPct val="0"/>
              </a:spcBef>
              <a:spcAft>
                <a:spcPct val="0"/>
              </a:spcAft>
              <a:buClr>
                <a:schemeClr val="accent6">
                  <a:lumMod val="75000"/>
                </a:schemeClr>
              </a:buClr>
              <a:buSzTx/>
              <a:buFont typeface="Wingdings" panose="05000000000000000000" pitchFamily="2" charset="2"/>
              <a:buChar char="§"/>
            </a:pPr>
            <a:r>
              <a:rPr lang="es-ES" sz="1800" dirty="0" smtClean="0"/>
              <a:t>Empleados - W-4</a:t>
            </a:r>
            <a:r>
              <a:rPr lang="es-ES" sz="1800" dirty="0" smtClean="0"/>
              <a:t>, I-9, carta de autorización de antecedentes, </a:t>
            </a:r>
            <a:r>
              <a:rPr lang="es-ES" sz="1800" dirty="0" err="1" smtClean="0"/>
              <a:t>notarizar</a:t>
            </a:r>
            <a:r>
              <a:rPr lang="es-ES" sz="1800" dirty="0" smtClean="0"/>
              <a:t> la declaración jurada de buen carácter moral, y llenar el formulario de depósito directo, y cheque anulado.</a:t>
            </a:r>
            <a:endParaRPr lang="es-ES" sz="1800" dirty="0"/>
          </a:p>
          <a:p>
            <a:pPr marL="800100" lvl="1" indent="-342900" algn="l" eaLnBrk="1" hangingPunct="1">
              <a:spcBef>
                <a:spcPct val="0"/>
              </a:spcBef>
              <a:spcAft>
                <a:spcPct val="0"/>
              </a:spcAft>
              <a:buClr>
                <a:schemeClr val="accent6">
                  <a:lumMod val="75000"/>
                </a:schemeClr>
              </a:buClr>
              <a:buSzTx/>
              <a:buFont typeface="Wingdings" panose="05000000000000000000" pitchFamily="2" charset="2"/>
              <a:buChar char="§"/>
            </a:pPr>
            <a:r>
              <a:rPr lang="es-ES" sz="1800" dirty="0" smtClean="0"/>
              <a:t>Agencias - formulario </a:t>
            </a:r>
            <a:r>
              <a:rPr lang="es-ES" sz="1800" dirty="0" smtClean="0"/>
              <a:t>de Vendedor, </a:t>
            </a:r>
            <a:r>
              <a:rPr lang="es-ES" sz="1800" dirty="0" smtClean="0"/>
              <a:t>W-9, </a:t>
            </a:r>
            <a:r>
              <a:rPr lang="es-ES" sz="1800" dirty="0" smtClean="0"/>
              <a:t>formulario de depósito directo, y cheque </a:t>
            </a:r>
            <a:r>
              <a:rPr lang="es-ES" sz="1800" dirty="0" smtClean="0"/>
              <a:t>anulado </a:t>
            </a:r>
            <a:fld id="{C09B903B-4E4C-4C7C-B3A2-897FCBC8A360}" type="slidenum">
              <a:rPr lang="en-US" altLang="en-US" sz="1200" smtClean="0">
                <a:solidFill>
                  <a:srgbClr val="6699FF"/>
                </a:solidFill>
                <a:latin typeface="Arial" panose="020B0604020202020204" pitchFamily="34" charset="0"/>
              </a:rPr>
              <a:pPr marL="800100" lvl="1" indent="-342900" algn="l" eaLnBrk="1" hangingPunct="1">
                <a:spcBef>
                  <a:spcPct val="0"/>
                </a:spcBef>
                <a:spcAft>
                  <a:spcPct val="0"/>
                </a:spcAft>
                <a:buClr>
                  <a:schemeClr val="accent6">
                    <a:lumMod val="75000"/>
                  </a:schemeClr>
                </a:buClr>
                <a:buSzTx/>
                <a:buFont typeface="Wingdings" panose="05000000000000000000" pitchFamily="2" charset="2"/>
                <a:buChar char="§"/>
              </a:pPr>
              <a:t>10</a:t>
            </a:fld>
            <a:endParaRPr lang="en-US" altLang="en-US" sz="1200" dirty="0" smtClean="0">
              <a:solidFill>
                <a:srgbClr val="6699FF"/>
              </a:solidFill>
              <a:latin typeface="Arial" panose="020B0604020202020204" pitchFamily="34" charset="0"/>
            </a:endParaRPr>
          </a:p>
          <a:p>
            <a:pPr algn="l">
              <a:buClr>
                <a:schemeClr val="accent6">
                  <a:lumMod val="75000"/>
                </a:schemeClr>
              </a:buClr>
            </a:pPr>
            <a:endParaRPr lang="es-ES" sz="2400" dirty="0"/>
          </a:p>
        </p:txBody>
      </p:sp>
      <p:sp>
        <p:nvSpPr>
          <p:cNvPr id="7" name="Pentagon 6"/>
          <p:cNvSpPr/>
          <p:nvPr/>
        </p:nvSpPr>
        <p:spPr bwMode="auto">
          <a:xfrm>
            <a:off x="163834" y="992937"/>
            <a:ext cx="5791200" cy="1228419"/>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s-ES" sz="2800" dirty="0" smtClean="0">
              <a:latin typeface="Arial" panose="020B0604020202020204" pitchFamily="34" charset="0"/>
              <a:cs typeface="Arial" panose="020B0604020202020204" pitchFamily="34" charset="0"/>
            </a:endParaRPr>
          </a:p>
          <a:p>
            <a:r>
              <a:rPr lang="es-ES" sz="2800" dirty="0" smtClean="0">
                <a:latin typeface="Arial" panose="020B0604020202020204" pitchFamily="34" charset="0"/>
                <a:cs typeface="Arial" panose="020B0604020202020204" pitchFamily="34" charset="0"/>
              </a:rPr>
              <a:t>Pasos </a:t>
            </a:r>
            <a:r>
              <a:rPr lang="es-ES" sz="2800" dirty="0">
                <a:latin typeface="Arial" panose="020B0604020202020204" pitchFamily="34" charset="0"/>
                <a:cs typeface="Arial" panose="020B0604020202020204" pitchFamily="34" charset="0"/>
              </a:rPr>
              <a:t>para inscribirse en el </a:t>
            </a:r>
          </a:p>
          <a:p>
            <a:r>
              <a:rPr lang="es-ES" sz="2800" dirty="0">
                <a:latin typeface="Arial" panose="020B0604020202020204" pitchFamily="34" charset="0"/>
                <a:cs typeface="Arial" panose="020B0604020202020204" pitchFamily="34" charset="0"/>
              </a:rPr>
              <a:t>Programa de CDC</a:t>
            </a:r>
            <a:r>
              <a:rPr lang="es-ES" sz="2800" dirty="0" smtClean="0">
                <a:latin typeface="Arial" panose="020B0604020202020204" pitchFamily="34" charset="0"/>
                <a:cs typeface="Arial" panose="020B0604020202020204" pitchFamily="34" charset="0"/>
              </a:rPr>
              <a:t>+ (cont.)</a:t>
            </a:r>
            <a:endParaRPr lang="es-ES" sz="2800" dirty="0">
              <a:latin typeface="Arial" panose="020B0604020202020204" pitchFamily="34" charset="0"/>
              <a:cs typeface="Arial" panose="020B0604020202020204" pitchFamily="34" charset="0"/>
            </a:endParaRPr>
          </a:p>
          <a:p>
            <a:endParaRPr lang="es-ES" sz="2800" dirty="0">
              <a:latin typeface="arial" panose="020B0604020202020204" pitchFamily="34" charset="0"/>
            </a:endParaRPr>
          </a:p>
        </p:txBody>
      </p:sp>
    </p:spTree>
    <p:extLst>
      <p:ext uri="{BB962C8B-B14F-4D97-AF65-F5344CB8AC3E}">
        <p14:creationId xmlns:p14="http://schemas.microsoft.com/office/powerpoint/2010/main" val="2621314713"/>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stretch>
            <a:fillRect/>
          </a:stretch>
        </p:blipFill>
        <p:spPr>
          <a:xfrm>
            <a:off x="457200" y="4191000"/>
            <a:ext cx="3048000" cy="2119884"/>
          </a:xfrm>
          <a:prstGeom prst="rect">
            <a:avLst/>
          </a:prstGeom>
        </p:spPr>
      </p:pic>
      <p:sp>
        <p:nvSpPr>
          <p:cNvPr id="2" name="Title 1"/>
          <p:cNvSpPr>
            <a:spLocks noGrp="1"/>
          </p:cNvSpPr>
          <p:nvPr>
            <p:ph type="title"/>
          </p:nvPr>
        </p:nvSpPr>
        <p:spPr>
          <a:xfrm>
            <a:off x="973667" y="1261533"/>
            <a:ext cx="8153400" cy="914400"/>
          </a:xfrm>
        </p:spPr>
        <p:txBody>
          <a:bodyPr/>
          <a:lstStyle/>
          <a:p>
            <a:r>
              <a:rPr lang="es-ES" sz="4000" dirty="0" smtClean="0">
                <a:latin typeface="arial" panose="020B0604020202020204" pitchFamily="34" charset="0"/>
              </a:rPr>
              <a:t>Presupuesto Mensual del </a:t>
            </a:r>
            <a:r>
              <a:rPr lang="en-US" sz="4000" dirty="0" smtClean="0">
                <a:latin typeface="Arial" charset="0"/>
                <a:cs typeface="Arial" charset="0"/>
              </a:rPr>
              <a:t>CDC</a:t>
            </a:r>
            <a:r>
              <a:rPr lang="en-US" sz="4000" dirty="0">
                <a:latin typeface="Arial" charset="0"/>
                <a:cs typeface="Arial" charset="0"/>
              </a:rPr>
              <a:t>+ </a:t>
            </a:r>
            <a:endParaRPr lang="en-US" sz="4000" dirty="0"/>
          </a:p>
        </p:txBody>
      </p:sp>
      <p:sp>
        <p:nvSpPr>
          <p:cNvPr id="3" name="Content Placeholder 2"/>
          <p:cNvSpPr>
            <a:spLocks noGrp="1"/>
          </p:cNvSpPr>
          <p:nvPr>
            <p:ph idx="1"/>
          </p:nvPr>
        </p:nvSpPr>
        <p:spPr>
          <a:xfrm>
            <a:off x="3728113" y="2509262"/>
            <a:ext cx="5181600" cy="3581400"/>
          </a:xfrm>
        </p:spPr>
        <p:txBody>
          <a:bodyPr/>
          <a:lstStyle/>
          <a:p>
            <a:pPr lvl="0"/>
            <a:r>
              <a:rPr lang="es-ES" sz="2400" dirty="0" smtClean="0">
                <a:latin typeface="arial" panose="020B0604020202020204" pitchFamily="34" charset="0"/>
              </a:rPr>
              <a:t>Plan </a:t>
            </a:r>
            <a:r>
              <a:rPr lang="es-ES" sz="2400" dirty="0">
                <a:latin typeface="arial" panose="020B0604020202020204" pitchFamily="34" charset="0"/>
              </a:rPr>
              <a:t>de </a:t>
            </a:r>
            <a:r>
              <a:rPr lang="es-ES" sz="2400" dirty="0">
                <a:latin typeface="arial" panose="020B0604020202020204" pitchFamily="34" charset="0"/>
              </a:rPr>
              <a:t>Costo del </a:t>
            </a:r>
            <a:r>
              <a:rPr lang="es-ES" sz="2400" dirty="0" err="1">
                <a:latin typeface="arial" panose="020B0604020202020204" pitchFamily="34" charset="0"/>
              </a:rPr>
              <a:t>iBudget</a:t>
            </a:r>
            <a:r>
              <a:rPr lang="es-ES" sz="2400" dirty="0">
                <a:latin typeface="arial" panose="020B0604020202020204" pitchFamily="34" charset="0"/>
              </a:rPr>
              <a:t> </a:t>
            </a:r>
            <a:r>
              <a:rPr lang="es-ES" sz="2400" dirty="0" err="1">
                <a:latin typeface="arial" panose="020B0604020202020204" pitchFamily="34" charset="0"/>
              </a:rPr>
              <a:t>Waiver</a:t>
            </a:r>
            <a:r>
              <a:rPr lang="es-ES" sz="2400" dirty="0">
                <a:latin typeface="arial" panose="020B0604020202020204" pitchFamily="34" charset="0"/>
              </a:rPr>
              <a:t> </a:t>
            </a:r>
            <a:r>
              <a:rPr lang="es-ES" sz="2400" dirty="0">
                <a:latin typeface="arial" panose="020B0604020202020204" pitchFamily="34" charset="0"/>
              </a:rPr>
              <a:t/>
            </a:r>
            <a:br>
              <a:rPr lang="es-ES" sz="2400" dirty="0">
                <a:latin typeface="arial" panose="020B0604020202020204" pitchFamily="34" charset="0"/>
              </a:rPr>
            </a:br>
            <a:r>
              <a:rPr lang="es-ES" sz="2400" dirty="0" smtClean="0">
                <a:latin typeface="arial" panose="020B0604020202020204" pitchFamily="34" charset="0"/>
              </a:rPr>
              <a:t>aprobado se divide </a:t>
            </a:r>
            <a:r>
              <a:rPr lang="es-ES" sz="2400" dirty="0">
                <a:latin typeface="arial" panose="020B0604020202020204" pitchFamily="34" charset="0"/>
              </a:rPr>
              <a:t>por el número de meses </a:t>
            </a:r>
            <a:r>
              <a:rPr lang="es-ES" sz="2400" dirty="0" smtClean="0">
                <a:latin typeface="arial" panose="020B0604020202020204" pitchFamily="34" charset="0"/>
              </a:rPr>
              <a:t>autorizados</a:t>
            </a:r>
            <a:endParaRPr lang="es-ES" sz="2400" dirty="0">
              <a:latin typeface="arial" panose="020B0604020202020204" pitchFamily="34" charset="0"/>
            </a:endParaRPr>
          </a:p>
          <a:p>
            <a:pPr lvl="0"/>
            <a:r>
              <a:rPr lang="es-ES" sz="2400" dirty="0">
                <a:latin typeface="arial" panose="020B0604020202020204" pitchFamily="34" charset="0"/>
              </a:rPr>
              <a:t>Resta la tasa de descuento aplicada 8% y la</a:t>
            </a:r>
            <a:br>
              <a:rPr lang="es-ES" sz="2400" dirty="0">
                <a:latin typeface="arial" panose="020B0604020202020204" pitchFamily="34" charset="0"/>
              </a:rPr>
            </a:br>
            <a:r>
              <a:rPr lang="es-ES" sz="2400" dirty="0">
                <a:latin typeface="arial" panose="020B0604020202020204" pitchFamily="34" charset="0"/>
              </a:rPr>
              <a:t>tasa administrativa aplicada 4</a:t>
            </a:r>
            <a:r>
              <a:rPr lang="es-ES" sz="2400" dirty="0" smtClean="0">
                <a:latin typeface="arial" panose="020B0604020202020204" pitchFamily="34" charset="0"/>
              </a:rPr>
              <a:t>% =</a:t>
            </a:r>
            <a:r>
              <a:rPr lang="es-ES" sz="2400" dirty="0">
                <a:latin typeface="arial" panose="020B0604020202020204" pitchFamily="34" charset="0"/>
              </a:rPr>
              <a:t/>
            </a:r>
            <a:br>
              <a:rPr lang="es-ES" sz="2400" dirty="0">
                <a:latin typeface="arial" panose="020B0604020202020204" pitchFamily="34" charset="0"/>
              </a:rPr>
            </a:br>
            <a:r>
              <a:rPr lang="es-ES" sz="2400" dirty="0">
                <a:latin typeface="arial" panose="020B0604020202020204" pitchFamily="34" charset="0"/>
              </a:rPr>
              <a:t>Presupuesto Mensual Flexible CDC </a:t>
            </a:r>
            <a:r>
              <a:rPr lang="es-ES" sz="2400" dirty="0" smtClean="0">
                <a:latin typeface="arial" panose="020B0604020202020204" pitchFamily="34" charset="0"/>
              </a:rPr>
              <a:t>+</a:t>
            </a:r>
            <a:endParaRPr lang="es-ES" sz="2400" dirty="0">
              <a:latin typeface="arial" panose="020B0604020202020204" pitchFamily="34" charset="0"/>
            </a:endParaRPr>
          </a:p>
        </p:txBody>
      </p:sp>
      <p:sp>
        <p:nvSpPr>
          <p:cNvPr id="4" name="Text Placeholder 3"/>
          <p:cNvSpPr>
            <a:spLocks noGrp="1"/>
          </p:cNvSpPr>
          <p:nvPr>
            <p:ph type="body" sz="half" idx="2"/>
          </p:nvPr>
        </p:nvSpPr>
        <p:spPr>
          <a:xfrm>
            <a:off x="457200" y="2209800"/>
            <a:ext cx="3008313" cy="3916363"/>
          </a:xfrm>
        </p:spPr>
        <p:txBody>
          <a:bodyPr/>
          <a:lstStyle/>
          <a:p>
            <a:endParaRPr lang="en-US" dirty="0"/>
          </a:p>
        </p:txBody>
      </p:sp>
      <p:pic>
        <p:nvPicPr>
          <p:cNvPr id="5" name="Picture 4" descr="mom laughing kids.JPG"/>
          <p:cNvPicPr>
            <a:picLocks noChangeAspect="1"/>
          </p:cNvPicPr>
          <p:nvPr/>
        </p:nvPicPr>
        <p:blipFill>
          <a:blip r:embed="rId4" cstate="print"/>
          <a:stretch>
            <a:fillRect/>
          </a:stretch>
        </p:blipFill>
        <p:spPr>
          <a:xfrm>
            <a:off x="457200" y="2209800"/>
            <a:ext cx="3048000" cy="2026920"/>
          </a:xfrm>
          <a:prstGeom prst="rect">
            <a:avLst/>
          </a:prstGeom>
        </p:spPr>
      </p:pic>
      <p:pic>
        <p:nvPicPr>
          <p:cNvPr id="7" name="Picture 6"/>
          <p:cNvPicPr>
            <a:picLocks noChangeAspect="1"/>
          </p:cNvPicPr>
          <p:nvPr/>
        </p:nvPicPr>
        <p:blipFill>
          <a:blip r:embed="rId5"/>
          <a:stretch>
            <a:fillRect/>
          </a:stretch>
        </p:blipFill>
        <p:spPr>
          <a:xfrm>
            <a:off x="8507342" y="6364207"/>
            <a:ext cx="402371" cy="377985"/>
          </a:xfrm>
          <a:prstGeom prst="rect">
            <a:avLst/>
          </a:prstGeom>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duotone>
              <a:schemeClr val="accent6">
                <a:shade val="45000"/>
                <a:satMod val="135000"/>
              </a:schemeClr>
              <a:prstClr val="white"/>
            </a:duotone>
            <a:lum contrast="43000"/>
          </a:blip>
          <a:stretch>
            <a:fillRect/>
          </a:stretch>
        </p:blipFill>
        <p:spPr>
          <a:xfrm>
            <a:off x="3962400" y="3798099"/>
            <a:ext cx="2300955" cy="1641348"/>
          </a:xfrm>
          <a:prstGeom prst="rect">
            <a:avLst/>
          </a:prstGeom>
        </p:spPr>
      </p:pic>
      <p:sp>
        <p:nvSpPr>
          <p:cNvPr id="2" name="Title 1"/>
          <p:cNvSpPr>
            <a:spLocks noGrp="1"/>
          </p:cNvSpPr>
          <p:nvPr>
            <p:ph type="title"/>
          </p:nvPr>
        </p:nvSpPr>
        <p:spPr>
          <a:xfrm>
            <a:off x="838200" y="1478153"/>
            <a:ext cx="8305800" cy="807846"/>
          </a:xfrm>
        </p:spPr>
        <p:txBody>
          <a:bodyPr/>
          <a:lstStyle/>
          <a:p>
            <a:pPr algn="ctr"/>
            <a:r>
              <a:rPr lang="es-ES" sz="3600" dirty="0">
                <a:latin typeface="arial" panose="020B0604020202020204" pitchFamily="34" charset="0"/>
              </a:rPr>
              <a:t>Elementos </a:t>
            </a:r>
            <a:r>
              <a:rPr lang="es-ES" sz="3600" dirty="0" smtClean="0">
                <a:latin typeface="arial" panose="020B0604020202020204" pitchFamily="34" charset="0"/>
              </a:rPr>
              <a:t>para el (</a:t>
            </a:r>
            <a:r>
              <a:rPr lang="es-ES" sz="3600" dirty="0" err="1" smtClean="0">
                <a:latin typeface="arial" panose="020B0604020202020204" pitchFamily="34" charset="0"/>
              </a:rPr>
              <a:t>Purchasing</a:t>
            </a:r>
            <a:r>
              <a:rPr lang="es-ES" sz="3600" dirty="0" smtClean="0">
                <a:latin typeface="arial" panose="020B0604020202020204" pitchFamily="34" charset="0"/>
              </a:rPr>
              <a:t> Plan) o el Plan </a:t>
            </a:r>
            <a:r>
              <a:rPr lang="es-ES" sz="3600" dirty="0">
                <a:latin typeface="arial" panose="020B0604020202020204" pitchFamily="34" charset="0"/>
              </a:rPr>
              <a:t>de </a:t>
            </a:r>
            <a:r>
              <a:rPr lang="es-ES" sz="3600" dirty="0" smtClean="0">
                <a:latin typeface="arial" panose="020B0604020202020204" pitchFamily="34" charset="0"/>
              </a:rPr>
              <a:t>Compras de CDC </a:t>
            </a:r>
            <a:r>
              <a:rPr lang="es-ES" sz="3600" dirty="0">
                <a:latin typeface="arial" panose="020B0604020202020204" pitchFamily="34" charset="0"/>
              </a:rPr>
              <a:t>+ </a:t>
            </a:r>
            <a:endParaRPr lang="es-ES" sz="3600" dirty="0">
              <a:effectLst/>
              <a:latin typeface="arial" panose="020B0604020202020204" pitchFamily="34" charset="0"/>
            </a:endParaRPr>
          </a:p>
        </p:txBody>
      </p:sp>
      <p:sp>
        <p:nvSpPr>
          <p:cNvPr id="3" name="Content Placeholder 2"/>
          <p:cNvSpPr>
            <a:spLocks noGrp="1"/>
          </p:cNvSpPr>
          <p:nvPr>
            <p:ph idx="1"/>
          </p:nvPr>
        </p:nvSpPr>
        <p:spPr>
          <a:xfrm>
            <a:off x="656168" y="2700402"/>
            <a:ext cx="2963332" cy="990599"/>
          </a:xfrm>
        </p:spPr>
        <p:txBody>
          <a:bodyPr/>
          <a:lstStyle/>
          <a:p>
            <a:r>
              <a:rPr lang="en-US" sz="2400" b="1" dirty="0" smtClean="0">
                <a:latin typeface="Arial" pitchFamily="34" charset="0"/>
                <a:cs typeface="Arial" pitchFamily="34" charset="0"/>
              </a:rPr>
              <a:t> </a:t>
            </a:r>
            <a:r>
              <a:rPr lang="es-ES" sz="2400" b="1" dirty="0" smtClean="0">
                <a:latin typeface="arial" panose="020B0604020202020204" pitchFamily="34" charset="0"/>
              </a:rPr>
              <a:t>Plan </a:t>
            </a:r>
            <a:r>
              <a:rPr lang="es-ES" sz="2400" b="1" dirty="0">
                <a:latin typeface="arial" panose="020B0604020202020204" pitchFamily="34" charset="0"/>
              </a:rPr>
              <a:t>de </a:t>
            </a:r>
            <a:r>
              <a:rPr lang="es-ES" sz="2400" b="1" dirty="0" smtClean="0">
                <a:latin typeface="arial" panose="020B0604020202020204" pitchFamily="34" charset="0"/>
              </a:rPr>
              <a:t>Apoyo </a:t>
            </a:r>
            <a:r>
              <a:rPr lang="es-ES" sz="2400" dirty="0" smtClean="0">
                <a:latin typeface="arial" panose="020B0604020202020204" pitchFamily="34" charset="0"/>
              </a:rPr>
              <a:t>(Support Plan)</a:t>
            </a:r>
            <a:endParaRPr lang="es-ES" sz="2400" dirty="0">
              <a:latin typeface="arial" panose="020B0604020202020204" pitchFamily="34" charset="0"/>
            </a:endParaRPr>
          </a:p>
          <a:p>
            <a:pPr>
              <a:buNone/>
            </a:pPr>
            <a:r>
              <a:rPr lang="en-US" sz="2400" b="1" dirty="0" smtClean="0">
                <a:latin typeface="Arial" pitchFamily="34" charset="0"/>
                <a:cs typeface="Arial" pitchFamily="34" charset="0"/>
              </a:rPr>
              <a:t>		</a:t>
            </a: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4" name="Right Arrow 3"/>
          <p:cNvSpPr/>
          <p:nvPr/>
        </p:nvSpPr>
        <p:spPr bwMode="auto">
          <a:xfrm rot="16200000">
            <a:off x="3581400" y="2895600"/>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5" name="Right Arrow 4"/>
          <p:cNvSpPr/>
          <p:nvPr/>
        </p:nvSpPr>
        <p:spPr bwMode="auto">
          <a:xfrm>
            <a:off x="4610100" y="3798099"/>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a:xfrm>
            <a:off x="3977354" y="5771106"/>
            <a:ext cx="3185445" cy="830997"/>
          </a:xfrm>
          <a:prstGeom prst="rect">
            <a:avLst/>
          </a:prstGeom>
        </p:spPr>
        <p:txBody>
          <a:bodyPr wrap="square">
            <a:spAutoFit/>
          </a:bodyPr>
          <a:lstStyle/>
          <a:p>
            <a:r>
              <a:rPr lang="en-US" sz="2400" b="1" kern="0" dirty="0" smtClean="0">
                <a:solidFill>
                  <a:srgbClr val="000000"/>
                </a:solidFill>
                <a:latin typeface="Arial" pitchFamily="34" charset="0"/>
                <a:cs typeface="Arial" pitchFamily="34" charset="0"/>
              </a:rPr>
              <a:t>Plan </a:t>
            </a:r>
            <a:r>
              <a:rPr lang="en-US" sz="2400" b="1" kern="0" dirty="0">
                <a:solidFill>
                  <a:srgbClr val="000000"/>
                </a:solidFill>
                <a:latin typeface="Arial" pitchFamily="34" charset="0"/>
                <a:cs typeface="Arial" pitchFamily="34" charset="0"/>
              </a:rPr>
              <a:t>de </a:t>
            </a:r>
            <a:r>
              <a:rPr lang="en-US" sz="2400" b="1" kern="0" dirty="0" err="1" smtClean="0">
                <a:solidFill>
                  <a:srgbClr val="000000"/>
                </a:solidFill>
                <a:latin typeface="Arial" pitchFamily="34" charset="0"/>
                <a:cs typeface="Arial" pitchFamily="34" charset="0"/>
              </a:rPr>
              <a:t>compras</a:t>
            </a:r>
            <a:endParaRPr lang="en-US" sz="2400" b="1" kern="0" dirty="0" smtClean="0">
              <a:solidFill>
                <a:srgbClr val="000000"/>
              </a:solidFill>
              <a:latin typeface="Arial" pitchFamily="34" charset="0"/>
              <a:cs typeface="Arial" pitchFamily="34" charset="0"/>
            </a:endParaRPr>
          </a:p>
          <a:p>
            <a:r>
              <a:rPr lang="en-US" sz="2400" kern="0" dirty="0" smtClean="0">
                <a:solidFill>
                  <a:srgbClr val="000000"/>
                </a:solidFill>
                <a:latin typeface="Arial" pitchFamily="34" charset="0"/>
                <a:cs typeface="Arial" pitchFamily="34" charset="0"/>
              </a:rPr>
              <a:t>(Purchasing Plan)</a:t>
            </a:r>
            <a:endParaRPr lang="en-US" dirty="0"/>
          </a:p>
        </p:txBody>
      </p:sp>
      <p:sp>
        <p:nvSpPr>
          <p:cNvPr id="7" name="Right Arrow 6"/>
          <p:cNvSpPr/>
          <p:nvPr/>
        </p:nvSpPr>
        <p:spPr bwMode="auto">
          <a:xfrm>
            <a:off x="4559300" y="5189355"/>
            <a:ext cx="10668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5029200" y="2700402"/>
            <a:ext cx="3276600" cy="830997"/>
          </a:xfrm>
          <a:prstGeom prst="rect">
            <a:avLst/>
          </a:prstGeom>
          <a:noFill/>
        </p:spPr>
        <p:txBody>
          <a:bodyPr wrap="square" rtlCol="0">
            <a:spAutoFit/>
          </a:bodyPr>
          <a:lstStyle/>
          <a:p>
            <a:pPr marL="228600" lvl="0" indent="-228600" algn="l">
              <a:spcBef>
                <a:spcPct val="25000"/>
              </a:spcBef>
              <a:spcAft>
                <a:spcPct val="25000"/>
              </a:spcAft>
              <a:buClr>
                <a:srgbClr val="6B8ED1"/>
              </a:buClr>
              <a:buSzPct val="110000"/>
              <a:buFontTx/>
              <a:buChar char="•"/>
            </a:pPr>
            <a:r>
              <a:rPr lang="en-US" sz="2400" b="1" kern="0" dirty="0">
                <a:solidFill>
                  <a:srgbClr val="000000"/>
                </a:solidFill>
                <a:latin typeface="Arial" pitchFamily="34" charset="0"/>
                <a:cs typeface="Arial" pitchFamily="34" charset="0"/>
              </a:rPr>
              <a:t>Cost </a:t>
            </a:r>
            <a:r>
              <a:rPr lang="en-US" sz="2400" b="1" kern="0" dirty="0" smtClean="0">
                <a:solidFill>
                  <a:srgbClr val="000000"/>
                </a:solidFill>
                <a:latin typeface="Arial" pitchFamily="34" charset="0"/>
                <a:cs typeface="Arial" pitchFamily="34" charset="0"/>
              </a:rPr>
              <a:t>Plan </a:t>
            </a:r>
            <a:r>
              <a:rPr lang="en-US" sz="2400" kern="0" dirty="0" smtClean="0">
                <a:solidFill>
                  <a:srgbClr val="000000"/>
                </a:solidFill>
                <a:latin typeface="Arial" pitchFamily="34" charset="0"/>
                <a:cs typeface="Arial" pitchFamily="34" charset="0"/>
              </a:rPr>
              <a:t>(</a:t>
            </a:r>
            <a:r>
              <a:rPr lang="en-US" sz="2400" kern="0" dirty="0" err="1" smtClean="0">
                <a:solidFill>
                  <a:srgbClr val="000000"/>
                </a:solidFill>
                <a:latin typeface="Arial" pitchFamily="34" charset="0"/>
                <a:cs typeface="Arial" pitchFamily="34" charset="0"/>
              </a:rPr>
              <a:t>costo</a:t>
            </a:r>
            <a:r>
              <a:rPr lang="en-US" sz="2400" kern="0" dirty="0" smtClean="0">
                <a:solidFill>
                  <a:srgbClr val="000000"/>
                </a:solidFill>
                <a:latin typeface="Arial" pitchFamily="34" charset="0"/>
                <a:cs typeface="Arial" pitchFamily="34" charset="0"/>
              </a:rPr>
              <a:t> de </a:t>
            </a:r>
            <a:r>
              <a:rPr lang="en-US" sz="2400" kern="0" dirty="0" err="1" smtClean="0">
                <a:solidFill>
                  <a:srgbClr val="000000"/>
                </a:solidFill>
                <a:latin typeface="Arial" pitchFamily="34" charset="0"/>
                <a:cs typeface="Arial" pitchFamily="34" charset="0"/>
              </a:rPr>
              <a:t>servicios</a:t>
            </a:r>
            <a:r>
              <a:rPr lang="en-US" sz="2400" kern="0" dirty="0" smtClean="0">
                <a:solidFill>
                  <a:srgbClr val="000000"/>
                </a:solidFill>
                <a:latin typeface="Arial" pitchFamily="34" charset="0"/>
                <a:cs typeface="Arial" pitchFamily="34" charset="0"/>
              </a:rPr>
              <a:t>)</a:t>
            </a:r>
          </a:p>
        </p:txBody>
      </p:sp>
      <p:pic>
        <p:nvPicPr>
          <p:cNvPr id="14" name="Picture 13"/>
          <p:cNvPicPr>
            <a:picLocks noChangeAspect="1"/>
          </p:cNvPicPr>
          <p:nvPr/>
        </p:nvPicPr>
        <p:blipFill>
          <a:blip r:embed="rId4"/>
          <a:stretch>
            <a:fillRect/>
          </a:stretch>
        </p:blipFill>
        <p:spPr>
          <a:xfrm>
            <a:off x="8458200" y="6218630"/>
            <a:ext cx="420583" cy="383473"/>
          </a:xfrm>
          <a:prstGeom prst="rect">
            <a:avLst/>
          </a:prstGeom>
        </p:spPr>
      </p:pic>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srcRect/>
          <a:stretch>
            <a:fillRect/>
          </a:stretch>
        </p:blipFill>
        <p:spPr bwMode="auto">
          <a:xfrm>
            <a:off x="152400" y="2365404"/>
            <a:ext cx="8382000" cy="4492596"/>
          </a:xfrm>
          <a:prstGeom prst="rect">
            <a:avLst/>
          </a:prstGeom>
          <a:noFill/>
          <a:ln w="31750">
            <a:noFill/>
            <a:miter lim="800000"/>
            <a:headEnd/>
            <a:tailEnd/>
          </a:ln>
        </p:spPr>
      </p:pic>
      <p:sp>
        <p:nvSpPr>
          <p:cNvPr id="5" name="Title 4"/>
          <p:cNvSpPr>
            <a:spLocks noGrp="1"/>
          </p:cNvSpPr>
          <p:nvPr>
            <p:ph type="ctrTitle"/>
          </p:nvPr>
        </p:nvSpPr>
        <p:spPr>
          <a:xfrm>
            <a:off x="914400" y="1336704"/>
            <a:ext cx="7772400" cy="990600"/>
          </a:xfrm>
        </p:spPr>
        <p:txBody>
          <a:bodyPr/>
          <a:lstStyle/>
          <a:p>
            <a:pPr algn="ctr"/>
            <a:r>
              <a:rPr lang="en-US" sz="4400" dirty="0" smtClean="0">
                <a:latin typeface="Arial" charset="0"/>
              </a:rPr>
              <a:t>Purchasing Plan </a:t>
            </a:r>
            <a:r>
              <a:rPr lang="en-US" sz="2400" dirty="0" smtClean="0">
                <a:latin typeface="Arial" charset="0"/>
              </a:rPr>
              <a:t>(version 3.0-C)</a:t>
            </a:r>
            <a:endParaRPr lang="en-US" sz="2400" dirty="0"/>
          </a:p>
        </p:txBody>
      </p:sp>
      <p:sp>
        <p:nvSpPr>
          <p:cNvPr id="4" name="Pentagon 3"/>
          <p:cNvSpPr/>
          <p:nvPr/>
        </p:nvSpPr>
        <p:spPr bwMode="auto">
          <a:xfrm>
            <a:off x="0" y="5257800"/>
            <a:ext cx="7010400" cy="838200"/>
          </a:xfrm>
          <a:prstGeom prst="homePlate">
            <a:avLst/>
          </a:prstGeom>
          <a:solidFill>
            <a:schemeClr val="accent2">
              <a:lumMod val="60000"/>
              <a:lumOff val="40000"/>
              <a:alpha val="9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0" y="5334000"/>
            <a:ext cx="7543800" cy="461665"/>
          </a:xfrm>
          <a:prstGeom prst="rect">
            <a:avLst/>
          </a:prstGeom>
          <a:noFill/>
        </p:spPr>
        <p:txBody>
          <a:bodyPr wrap="square" rtlCol="0">
            <a:spAutoFit/>
          </a:bodyPr>
          <a:lstStyle/>
          <a:p>
            <a:pPr algn="l"/>
            <a:r>
              <a:rPr lang="en-US" sz="2400" b="1" dirty="0" smtClean="0">
                <a:latin typeface="Arial" pitchFamily="34" charset="0"/>
                <a:cs typeface="Arial" pitchFamily="34" charset="0"/>
              </a:rPr>
              <a:t> Plan de </a:t>
            </a:r>
            <a:r>
              <a:rPr lang="en-US" sz="2400" b="1" dirty="0" err="1" smtClean="0">
                <a:latin typeface="Arial" pitchFamily="34" charset="0"/>
                <a:cs typeface="Arial" pitchFamily="34" charset="0"/>
              </a:rPr>
              <a:t>Compras</a:t>
            </a:r>
            <a:endParaRPr lang="en-US" sz="2400" b="1" dirty="0">
              <a:latin typeface="Arial" pitchFamily="34" charset="0"/>
              <a:cs typeface="Arial" pitchFamily="34" charset="0"/>
            </a:endParaRPr>
          </a:p>
        </p:txBody>
      </p:sp>
      <p:sp>
        <p:nvSpPr>
          <p:cNvPr id="2" name="Rectangle 1"/>
          <p:cNvSpPr/>
          <p:nvPr/>
        </p:nvSpPr>
        <p:spPr>
          <a:xfrm>
            <a:off x="8657230" y="6400800"/>
            <a:ext cx="383438" cy="307777"/>
          </a:xfrm>
          <a:prstGeom prst="rect">
            <a:avLst/>
          </a:prstGeom>
        </p:spPr>
        <p:txBody>
          <a:bodyPr wrap="none">
            <a:spAutoFit/>
          </a:bodyPr>
          <a:lstStyle/>
          <a:p>
            <a:pPr lvl="0" algn="r" eaLnBrk="1" hangingPunct="1"/>
            <a:fld id="{BBAA1F2F-A01B-4801-B9B1-B87B165054BF}" type="slidenum">
              <a:rPr lang="en-US" altLang="en-US" sz="1400">
                <a:solidFill>
                  <a:srgbClr val="6699FF"/>
                </a:solidFill>
                <a:latin typeface="Arial" panose="020B0604020202020204" pitchFamily="34" charset="0"/>
              </a:rPr>
              <a:pPr lvl="0" algn="r" eaLnBrk="1" hangingPunct="1"/>
              <a:t>13</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0-#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xfrm>
            <a:off x="8077200" y="6400800"/>
            <a:ext cx="1066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r>
              <a:rPr lang="en-US" sz="1400" b="0" dirty="0" smtClean="0"/>
              <a:t>15</a:t>
            </a:r>
            <a:endParaRPr lang="en-US" sz="1400" b="0" dirty="0"/>
          </a:p>
        </p:txBody>
      </p:sp>
      <p:pic>
        <p:nvPicPr>
          <p:cNvPr id="696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433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Rectangle 4"/>
          <p:cNvSpPr>
            <a:spLocks noChangeArrowheads="1"/>
          </p:cNvSpPr>
          <p:nvPr/>
        </p:nvSpPr>
        <p:spPr bwMode="auto">
          <a:xfrm>
            <a:off x="770206" y="12192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eaLnBrk="1" hangingPunct="1"/>
            <a:r>
              <a:rPr lang="en-US" dirty="0" err="1" smtClean="0"/>
              <a:t>Servicios</a:t>
            </a:r>
            <a:r>
              <a:rPr lang="en-US" dirty="0" smtClean="0"/>
              <a:t> </a:t>
            </a:r>
            <a:r>
              <a:rPr lang="en-US" dirty="0" smtClean="0"/>
              <a:t>del CDC+</a:t>
            </a:r>
            <a:endParaRPr lang="en-US" dirty="0"/>
          </a:p>
        </p:txBody>
      </p:sp>
    </p:spTree>
    <p:extLst>
      <p:ext uri="{BB962C8B-B14F-4D97-AF65-F5344CB8AC3E}">
        <p14:creationId xmlns:p14="http://schemas.microsoft.com/office/powerpoint/2010/main" val="2872169025"/>
      </p:ext>
    </p:extLst>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fld id="{6AEC679F-B8E7-4E48-A046-EAD22F6BE262}" type="slidenum">
              <a:rPr lang="en-US" sz="1400" b="0"/>
              <a:pPr/>
              <a:t>15</a:t>
            </a:fld>
            <a:endParaRPr lang="en-US" sz="1400" b="0"/>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74850"/>
            <a:ext cx="8229600" cy="488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Rectangle 2"/>
          <p:cNvSpPr>
            <a:spLocks noChangeArrowheads="1"/>
          </p:cNvSpPr>
          <p:nvPr/>
        </p:nvSpPr>
        <p:spPr bwMode="auto">
          <a:xfrm>
            <a:off x="2057400" y="1265238"/>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eaLnBrk="1" hangingPunct="1"/>
            <a:r>
              <a:rPr lang="en-US" dirty="0" err="1" smtClean="0"/>
              <a:t>Servicios</a:t>
            </a:r>
            <a:r>
              <a:rPr lang="en-US" dirty="0" smtClean="0"/>
              <a:t> del CDC+, cont.</a:t>
            </a:r>
            <a:endParaRPr lang="en-US" dirty="0" smtClean="0"/>
          </a:p>
        </p:txBody>
      </p:sp>
    </p:spTree>
    <p:extLst>
      <p:ext uri="{BB962C8B-B14F-4D97-AF65-F5344CB8AC3E}">
        <p14:creationId xmlns:p14="http://schemas.microsoft.com/office/powerpoint/2010/main" val="74853458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838200" y="2137581"/>
            <a:ext cx="6553200" cy="4645029"/>
          </a:xfrm>
          <a:prstGeom prst="rect">
            <a:avLst/>
          </a:prstGeom>
        </p:spPr>
        <p:style>
          <a:lnRef idx="1">
            <a:schemeClr val="accent3"/>
          </a:lnRef>
          <a:fillRef idx="2">
            <a:schemeClr val="accent3"/>
          </a:fillRef>
          <a:effectRef idx="1">
            <a:schemeClr val="accent3"/>
          </a:effectRef>
          <a:fontRef idx="minor">
            <a:schemeClr val="dk1"/>
          </a:fontRef>
        </p:style>
      </p:pic>
      <p:sp>
        <p:nvSpPr>
          <p:cNvPr id="5" name="Title 4"/>
          <p:cNvSpPr>
            <a:spLocks noGrp="1"/>
          </p:cNvSpPr>
          <p:nvPr>
            <p:ph type="ctrTitle"/>
          </p:nvPr>
        </p:nvSpPr>
        <p:spPr>
          <a:xfrm>
            <a:off x="1371600" y="1676400"/>
            <a:ext cx="7772400" cy="990600"/>
          </a:xfrm>
        </p:spPr>
        <p:txBody>
          <a:bodyPr/>
          <a:lstStyle/>
          <a:p>
            <a:r>
              <a:rPr lang="es-ES" sz="4400" dirty="0" smtClean="0">
                <a:latin typeface="arial" panose="020B0604020202020204" pitchFamily="34" charset="0"/>
              </a:rPr>
              <a:t>Responsabilidades</a:t>
            </a:r>
            <a:r>
              <a:rPr lang="en-US" sz="4400" dirty="0" smtClean="0">
                <a:latin typeface="Arial" charset="0"/>
              </a:rPr>
              <a:t/>
            </a:r>
            <a:br>
              <a:rPr lang="en-US" sz="4400" dirty="0" smtClean="0">
                <a:latin typeface="Arial" charset="0"/>
              </a:rPr>
            </a:br>
            <a:endParaRPr lang="en-US" sz="4400" dirty="0"/>
          </a:p>
        </p:txBody>
      </p:sp>
      <p:sp>
        <p:nvSpPr>
          <p:cNvPr id="4" name="Pentagon 3"/>
          <p:cNvSpPr/>
          <p:nvPr/>
        </p:nvSpPr>
        <p:spPr bwMode="auto">
          <a:xfrm>
            <a:off x="0" y="5257800"/>
            <a:ext cx="6858000"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0" y="5334000"/>
            <a:ext cx="6934200" cy="830997"/>
          </a:xfrm>
          <a:prstGeom prst="rect">
            <a:avLst/>
          </a:prstGeom>
          <a:noFill/>
        </p:spPr>
        <p:txBody>
          <a:bodyPr wrap="square" rtlCol="0">
            <a:spAutoFit/>
          </a:bodyPr>
          <a:lstStyle/>
          <a:p>
            <a:r>
              <a:rPr lang="es-ES" sz="2400" dirty="0" smtClean="0">
                <a:latin typeface="arial" panose="020B0604020202020204" pitchFamily="34" charset="0"/>
              </a:rPr>
              <a:t>Participante</a:t>
            </a:r>
            <a:r>
              <a:rPr lang="es-ES" sz="2400" dirty="0">
                <a:latin typeface="arial" panose="020B0604020202020204" pitchFamily="34" charset="0"/>
              </a:rPr>
              <a:t>, Representante</a:t>
            </a:r>
            <a:br>
              <a:rPr lang="es-ES" sz="2400" dirty="0">
                <a:latin typeface="arial" panose="020B0604020202020204" pitchFamily="34" charset="0"/>
              </a:rPr>
            </a:br>
            <a:r>
              <a:rPr lang="es-ES" sz="2400" dirty="0" smtClean="0">
                <a:latin typeface="arial" panose="020B0604020202020204" pitchFamily="34" charset="0"/>
              </a:rPr>
              <a:t>Consultante, Departamento Fiscal</a:t>
            </a:r>
            <a:endParaRPr lang="es-ES" sz="2400" dirty="0">
              <a:effectLst/>
              <a:latin typeface="arial" panose="020B0604020202020204" pitchFamily="34" charset="0"/>
            </a:endParaRPr>
          </a:p>
        </p:txBody>
      </p:sp>
      <p:sp>
        <p:nvSpPr>
          <p:cNvPr id="2" name="Rectangle 1"/>
          <p:cNvSpPr/>
          <p:nvPr/>
        </p:nvSpPr>
        <p:spPr>
          <a:xfrm>
            <a:off x="8458200" y="631209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58908EEF-E792-4795-A07C-509FBF752469}"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50306433"/>
      </p:ext>
    </p:extLst>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00400" y="1524000"/>
            <a:ext cx="5943600" cy="152400"/>
          </a:xfrm>
        </p:spPr>
        <p:txBody>
          <a:bodyPr/>
          <a:lstStyle/>
          <a:p>
            <a:r>
              <a:rPr lang="es-ES" sz="3200" dirty="0" smtClean="0">
                <a:latin typeface="arial" panose="020B0604020202020204" pitchFamily="34" charset="0"/>
              </a:rPr>
              <a:t>Responsabilidades del </a:t>
            </a:r>
            <a:br>
              <a:rPr lang="es-ES" sz="3200" dirty="0" smtClean="0">
                <a:latin typeface="arial" panose="020B0604020202020204" pitchFamily="34" charset="0"/>
              </a:rPr>
            </a:br>
            <a:r>
              <a:rPr lang="es-ES" sz="3200" dirty="0" smtClean="0">
                <a:latin typeface="arial" panose="020B0604020202020204" pitchFamily="34" charset="0"/>
              </a:rPr>
              <a:t>Participante</a:t>
            </a:r>
            <a:endParaRPr lang="es-ES" sz="3200" dirty="0">
              <a:effectLst/>
              <a:latin typeface="arial" panose="020B0604020202020204" pitchFamily="34" charset="0"/>
            </a:endParaRPr>
          </a:p>
        </p:txBody>
      </p:sp>
      <p:sp>
        <p:nvSpPr>
          <p:cNvPr id="21507" name="Content Placeholder 2"/>
          <p:cNvSpPr>
            <a:spLocks noGrp="1"/>
          </p:cNvSpPr>
          <p:nvPr>
            <p:ph idx="1"/>
          </p:nvPr>
        </p:nvSpPr>
        <p:spPr>
          <a:xfrm>
            <a:off x="152400" y="2030815"/>
            <a:ext cx="6934200" cy="4631266"/>
          </a:xfrm>
        </p:spPr>
        <p:txBody>
          <a:bodyPr/>
          <a:lstStyle/>
          <a:p>
            <a:r>
              <a:rPr lang="es-ES" sz="1800" b="1" dirty="0">
                <a:latin typeface="arial" panose="020B0604020202020204" pitchFamily="34" charset="0"/>
              </a:rPr>
              <a:t>Desarrollar el Plan de Compras y asegurarse de mantenerlo al </a:t>
            </a:r>
            <a:r>
              <a:rPr lang="es-ES" sz="1800" b="1" dirty="0" smtClean="0">
                <a:latin typeface="arial" panose="020B0604020202020204" pitchFamily="34" charset="0"/>
              </a:rPr>
              <a:t>día</a:t>
            </a:r>
            <a:endParaRPr lang="es-ES" sz="1800" b="1" dirty="0">
              <a:latin typeface="arial" panose="020B0604020202020204" pitchFamily="34" charset="0"/>
            </a:endParaRPr>
          </a:p>
          <a:p>
            <a:r>
              <a:rPr lang="es-ES" sz="1800" b="1" dirty="0">
                <a:latin typeface="arial" panose="020B0604020202020204" pitchFamily="34" charset="0"/>
              </a:rPr>
              <a:t>Escribir descripciones de </a:t>
            </a:r>
            <a:r>
              <a:rPr lang="es-ES" sz="1800" b="1" dirty="0" smtClean="0">
                <a:latin typeface="arial" panose="020B0604020202020204" pitchFamily="34" charset="0"/>
              </a:rPr>
              <a:t>trabajo</a:t>
            </a:r>
            <a:endParaRPr lang="es-ES" sz="1800" b="1" dirty="0">
              <a:latin typeface="arial" panose="020B0604020202020204" pitchFamily="34" charset="0"/>
            </a:endParaRPr>
          </a:p>
          <a:p>
            <a:r>
              <a:rPr lang="es-ES" sz="1800" b="1" dirty="0" smtClean="0">
                <a:latin typeface="arial" panose="020B0604020202020204" pitchFamily="34" charset="0"/>
              </a:rPr>
              <a:t>Como empresario </a:t>
            </a:r>
            <a:r>
              <a:rPr lang="es-ES" sz="1800" b="1" dirty="0">
                <a:latin typeface="arial" panose="020B0604020202020204" pitchFamily="34" charset="0"/>
              </a:rPr>
              <a:t>de </a:t>
            </a:r>
            <a:r>
              <a:rPr lang="es-ES" sz="1800" b="1" dirty="0" smtClean="0">
                <a:latin typeface="arial" panose="020B0604020202020204" pitchFamily="34" charset="0"/>
              </a:rPr>
              <a:t>hogar -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negociar</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el </a:t>
            </a:r>
            <a:r>
              <a:rPr lang="en-US" sz="1800" b="1" dirty="0" err="1">
                <a:latin typeface="Calibri" panose="020F0502020204030204" pitchFamily="34" charset="0"/>
                <a:ea typeface="Calibri" panose="020F0502020204030204" pitchFamily="34" charset="0"/>
                <a:cs typeface="Times New Roman" panose="02020603050405020304" pitchFamily="18" charset="0"/>
              </a:rPr>
              <a:t>salario</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escribir</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contrato</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procesar</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los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pagos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administrar</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y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seguir</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requisitos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de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investigaci</a:t>
            </a:r>
            <a:r>
              <a:rPr lang="es-PR" sz="1800" dirty="0" err="1" smtClean="0">
                <a:latin typeface="Calibri" panose="020F0502020204030204" pitchFamily="34" charset="0"/>
              </a:rPr>
              <a:t>ó</a:t>
            </a:r>
            <a:r>
              <a:rPr lang="en-US" sz="1800" b="1" dirty="0" smtClean="0">
                <a:latin typeface="Calibri" panose="020F0502020204030204" pitchFamily="34" charset="0"/>
                <a:ea typeface="Calibri" panose="020F0502020204030204" pitchFamily="34" charset="0"/>
                <a:cs typeface="Times New Roman" panose="02020603050405020304" pitchFamily="18" charset="0"/>
              </a:rPr>
              <a:t>n de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antecedentes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huellas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Nivel</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2) .</a:t>
            </a:r>
            <a:endParaRPr lang="es-ES" sz="1800" b="1" dirty="0">
              <a:latin typeface="Calibri" panose="020F0502020204030204" pitchFamily="34" charset="0"/>
            </a:endParaRPr>
          </a:p>
          <a:p>
            <a:pPr marL="0" marR="0">
              <a:lnSpc>
                <a:spcPct val="115000"/>
              </a:lnSpc>
              <a:spcBef>
                <a:spcPts val="0"/>
              </a:spcBef>
              <a:spcAft>
                <a:spcPts val="1000"/>
              </a:spcAft>
            </a:pPr>
            <a:r>
              <a:rPr lang="en-US" sz="1800" b="1" dirty="0" err="1">
                <a:latin typeface="Calibri" panose="020F0502020204030204" pitchFamily="34" charset="0"/>
                <a:ea typeface="Calibri" panose="020F0502020204030204" pitchFamily="34" charset="0"/>
                <a:cs typeface="Times New Roman" panose="02020603050405020304" pitchFamily="18" charset="0"/>
              </a:rPr>
              <a:t>Firmar</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todos</a:t>
            </a:r>
            <a:r>
              <a:rPr lang="en-US" sz="1800" b="1" dirty="0">
                <a:latin typeface="Calibri" panose="020F0502020204030204" pitchFamily="34" charset="0"/>
                <a:ea typeface="Calibri" panose="020F0502020204030204" pitchFamily="34" charset="0"/>
                <a:cs typeface="Times New Roman" panose="02020603050405020304" pitchFamily="18" charset="0"/>
              </a:rPr>
              <a:t> los </a:t>
            </a:r>
            <a:r>
              <a:rPr lang="en-US" sz="1800" b="1" dirty="0" err="1">
                <a:latin typeface="Calibri" panose="020F0502020204030204" pitchFamily="34" charset="0"/>
                <a:ea typeface="Calibri" panose="020F0502020204030204" pitchFamily="34" charset="0"/>
                <a:cs typeface="Times New Roman" panose="02020603050405020304" pitchFamily="18" charset="0"/>
              </a:rPr>
              <a:t>documentos</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relacionados</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latin typeface="Calibri" panose="020F0502020204030204" pitchFamily="34" charset="0"/>
                <a:ea typeface="Calibri" panose="020F0502020204030204" pitchFamily="34" charset="0"/>
                <a:cs typeface="Times New Roman" panose="02020603050405020304" pitchFamily="18" charset="0"/>
              </a:rPr>
              <a:t>con el</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programa</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err="1">
                <a:latin typeface="Calibri" panose="020F0502020204030204" pitchFamily="34" charset="0"/>
                <a:ea typeface="Calibri" panose="020F0502020204030204" pitchFamily="34" charset="0"/>
                <a:cs typeface="Times New Roman" panose="02020603050405020304" pitchFamily="18" charset="0"/>
              </a:rPr>
              <a:t>Usar</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responsablemente</a:t>
            </a:r>
            <a:r>
              <a:rPr lang="en-US" sz="1800" b="1" dirty="0">
                <a:latin typeface="Calibri" panose="020F0502020204030204" pitchFamily="34" charset="0"/>
                <a:ea typeface="Calibri" panose="020F0502020204030204" pitchFamily="34" charset="0"/>
                <a:cs typeface="Times New Roman" panose="02020603050405020304" pitchFamily="18" charset="0"/>
              </a:rPr>
              <a:t> el </a:t>
            </a:r>
            <a:r>
              <a:rPr lang="en-US" sz="1800" b="1" dirty="0" err="1">
                <a:latin typeface="Calibri" panose="020F0502020204030204" pitchFamily="34" charset="0"/>
                <a:ea typeface="Calibri" panose="020F0502020204030204" pitchFamily="34" charset="0"/>
                <a:cs typeface="Times New Roman" panose="02020603050405020304" pitchFamily="18" charset="0"/>
              </a:rPr>
              <a:t>presupuesto</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asignado</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mensualmente</a:t>
            </a:r>
            <a:r>
              <a:rPr lang="en-US" sz="1800" b="1" dirty="0">
                <a:latin typeface="Calibri" panose="020F0502020204030204" pitchFamily="34" charset="0"/>
                <a:ea typeface="Calibri" panose="020F0502020204030204" pitchFamily="34" charset="0"/>
                <a:cs typeface="Times New Roman" panose="02020603050405020304" pitchFamily="18" charset="0"/>
              </a:rPr>
              <a:t> y </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asegurarse</a:t>
            </a:r>
            <a:r>
              <a:rPr lang="en-US" sz="1800" b="1" dirty="0" smtClean="0">
                <a:latin typeface="Calibri" panose="020F0502020204030204" pitchFamily="34" charset="0"/>
                <a:ea typeface="Calibri" panose="020F0502020204030204" pitchFamily="34" charset="0"/>
                <a:cs typeface="Times New Roman" panose="02020603050405020304" pitchFamily="18" charset="0"/>
              </a:rPr>
              <a:t> de que </a:t>
            </a:r>
            <a:r>
              <a:rPr lang="en-US" sz="1800" b="1" dirty="0">
                <a:latin typeface="Calibri" panose="020F0502020204030204" pitchFamily="34" charset="0"/>
                <a:ea typeface="Calibri" panose="020F0502020204030204" pitchFamily="34" charset="0"/>
                <a:cs typeface="Times New Roman" panose="02020603050405020304" pitchFamily="18" charset="0"/>
              </a:rPr>
              <a:t>las </a:t>
            </a:r>
            <a:r>
              <a:rPr lang="en-US" sz="1800" b="1" dirty="0" err="1">
                <a:latin typeface="Calibri" panose="020F0502020204030204" pitchFamily="34" charset="0"/>
                <a:ea typeface="Calibri" panose="020F0502020204030204" pitchFamily="34" charset="0"/>
                <a:cs typeface="Times New Roman" panose="02020603050405020304" pitchFamily="18" charset="0"/>
              </a:rPr>
              <a:t>necesidades</a:t>
            </a:r>
            <a:r>
              <a:rPr lang="en-US" sz="1800" b="1" dirty="0">
                <a:latin typeface="Calibri" panose="020F0502020204030204" pitchFamily="34" charset="0"/>
                <a:ea typeface="Calibri" panose="020F0502020204030204" pitchFamily="34" charset="0"/>
                <a:cs typeface="Times New Roman" panose="02020603050405020304" pitchFamily="18" charset="0"/>
              </a:rPr>
              <a:t> y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metas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delineadas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en</a:t>
            </a:r>
            <a:r>
              <a:rPr lang="en-US" sz="1800" b="1" dirty="0" smtClean="0">
                <a:latin typeface="Calibri" panose="020F0502020204030204" pitchFamily="34" charset="0"/>
                <a:ea typeface="Calibri" panose="020F0502020204030204" pitchFamily="34" charset="0"/>
                <a:cs typeface="Times New Roman" panose="02020603050405020304" pitchFamily="18" charset="0"/>
              </a:rPr>
              <a:t> el plan the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apoyo</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sean</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cumplidas</a:t>
            </a:r>
            <a:r>
              <a:rPr lang="en-US" sz="1800" b="1" dirty="0">
                <a:latin typeface="Calibri" panose="020F0502020204030204" pitchFamily="34" charset="0"/>
                <a:ea typeface="Calibri" panose="020F0502020204030204" pitchFamily="34" charset="0"/>
                <a:cs typeface="Times New Roman" panose="02020603050405020304" pitchFamily="18" charset="0"/>
              </a:rPr>
              <a:t>.</a:t>
            </a:r>
          </a:p>
          <a:p>
            <a:r>
              <a:rPr lang="es-ES" sz="1800" b="1" dirty="0">
                <a:latin typeface="arial" panose="020B0604020202020204" pitchFamily="34" charset="0"/>
              </a:rPr>
              <a:t>Cooperar con </a:t>
            </a:r>
            <a:r>
              <a:rPr lang="es-ES" sz="1800" b="1" dirty="0" smtClean="0">
                <a:latin typeface="arial" panose="020B0604020202020204" pitchFamily="34" charset="0"/>
              </a:rPr>
              <a:t>el Monitoreo </a:t>
            </a:r>
            <a:r>
              <a:rPr lang="es-ES" sz="1800" b="1" dirty="0">
                <a:latin typeface="arial" panose="020B0604020202020204" pitchFamily="34" charset="0"/>
              </a:rPr>
              <a:t>de Control de Calidad</a:t>
            </a:r>
          </a:p>
          <a:p>
            <a:r>
              <a:rPr lang="es-ES" sz="1800" b="1" dirty="0">
                <a:latin typeface="arial" panose="020B0604020202020204" pitchFamily="34" charset="0"/>
              </a:rPr>
              <a:t>G</a:t>
            </a:r>
            <a:r>
              <a:rPr lang="es-ES" sz="1800" b="1" dirty="0" smtClean="0">
                <a:latin typeface="arial" panose="020B0604020202020204" pitchFamily="34" charset="0"/>
              </a:rPr>
              <a:t>uardar </a:t>
            </a:r>
            <a:r>
              <a:rPr lang="es-ES" sz="1800" b="1" dirty="0">
                <a:latin typeface="arial" panose="020B0604020202020204" pitchFamily="34" charset="0"/>
              </a:rPr>
              <a:t>y mantener los documentos </a:t>
            </a:r>
            <a:r>
              <a:rPr lang="es-ES" sz="1800" b="1" dirty="0" smtClean="0">
                <a:latin typeface="arial" panose="020B0604020202020204" pitchFamily="34" charset="0"/>
              </a:rPr>
              <a:t>relacionados al programa de CDC+ </a:t>
            </a:r>
            <a:r>
              <a:rPr lang="es-ES" sz="1800" b="1" dirty="0" smtClean="0">
                <a:latin typeface="arial" panose="020B0604020202020204" pitchFamily="34" charset="0"/>
              </a:rPr>
              <a:t>por </a:t>
            </a:r>
            <a:r>
              <a:rPr lang="es-ES" sz="1800" b="1" dirty="0">
                <a:latin typeface="arial" panose="020B0604020202020204" pitchFamily="34" charset="0"/>
              </a:rPr>
              <a:t>lo menos seis </a:t>
            </a:r>
            <a:r>
              <a:rPr lang="es-ES" sz="1800" b="1" dirty="0" smtClean="0">
                <a:latin typeface="arial" panose="020B0604020202020204" pitchFamily="34" charset="0"/>
              </a:rPr>
              <a:t>años</a:t>
            </a:r>
            <a:endParaRPr lang="en-US" sz="2400" b="1" dirty="0">
              <a:solidFill>
                <a:schemeClr val="tx1"/>
              </a:solidFill>
              <a:latin typeface="Arial" charset="0"/>
              <a:cs typeface="Arial" charset="0"/>
            </a:endParaRPr>
          </a:p>
          <a:p>
            <a:pPr>
              <a:buFont typeface="Wingdings" pitchFamily="2" charset="2"/>
              <a:buChar char="§"/>
            </a:pPr>
            <a:endParaRPr lang="en-US" sz="2400" b="1" dirty="0" smtClean="0">
              <a:solidFill>
                <a:schemeClr val="tx1"/>
              </a:solidFill>
              <a:latin typeface="Arial" charset="0"/>
              <a:cs typeface="Arial" charset="0"/>
            </a:endParaRPr>
          </a:p>
          <a:p>
            <a:pPr>
              <a:buNone/>
            </a:pPr>
            <a:endParaRPr lang="en-US" sz="2400" b="1" dirty="0" smtClean="0">
              <a:latin typeface="Arial" charset="0"/>
              <a:cs typeface="Arial" charset="0"/>
            </a:endParaRPr>
          </a:p>
          <a:p>
            <a:pPr>
              <a:buFont typeface="Wingdings" pitchFamily="2" charset="2"/>
              <a:buChar char="§"/>
            </a:pPr>
            <a:endParaRPr lang="en-US" sz="2100" b="1" dirty="0" smtClean="0">
              <a:latin typeface="Arial" charset="0"/>
              <a:cs typeface="Arial" charset="0"/>
            </a:endParaRPr>
          </a:p>
          <a:p>
            <a:pPr>
              <a:buFont typeface="Wingdings" pitchFamily="2" charset="2"/>
              <a:buChar char="§"/>
            </a:pPr>
            <a:endParaRPr lang="en-US" sz="1800" dirty="0" smtClean="0">
              <a:latin typeface="Arial" charset="0"/>
              <a:cs typeface="Arial" charset="0"/>
            </a:endParaRPr>
          </a:p>
        </p:txBody>
      </p:sp>
      <p:pic>
        <p:nvPicPr>
          <p:cNvPr id="12" name="Picture 11" descr="lady hmbiz3.JPG"/>
          <p:cNvPicPr>
            <a:picLocks noChangeAspect="1"/>
          </p:cNvPicPr>
          <p:nvPr/>
        </p:nvPicPr>
        <p:blipFill>
          <a:blip r:embed="rId3" cstate="print"/>
          <a:stretch>
            <a:fillRect/>
          </a:stretch>
        </p:blipFill>
        <p:spPr>
          <a:xfrm>
            <a:off x="7120467" y="2030815"/>
            <a:ext cx="1631592" cy="2209800"/>
          </a:xfrm>
          <a:prstGeom prst="rect">
            <a:avLst/>
          </a:prstGeom>
        </p:spPr>
        <p:style>
          <a:lnRef idx="1">
            <a:schemeClr val="accent6"/>
          </a:lnRef>
          <a:fillRef idx="2">
            <a:schemeClr val="accent6"/>
          </a:fillRef>
          <a:effectRef idx="1">
            <a:schemeClr val="accent6"/>
          </a:effectRef>
          <a:fontRef idx="minor">
            <a:schemeClr val="dk1"/>
          </a:fontRef>
        </p:style>
      </p:pic>
      <p:pic>
        <p:nvPicPr>
          <p:cNvPr id="13" name="Picture 12" descr="check payment.JPG"/>
          <p:cNvPicPr>
            <a:picLocks noChangeAspect="1"/>
          </p:cNvPicPr>
          <p:nvPr/>
        </p:nvPicPr>
        <p:blipFill>
          <a:blip r:embed="rId4" cstate="print"/>
          <a:stretch>
            <a:fillRect/>
          </a:stretch>
        </p:blipFill>
        <p:spPr>
          <a:xfrm>
            <a:off x="7086600" y="4578096"/>
            <a:ext cx="1582843" cy="2066332"/>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691052" y="6336651"/>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29EDAF27-9DE2-4175-8EDE-96F67E981E31}"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2900" y="4210445"/>
            <a:ext cx="8458200" cy="249515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23554" name="Title 1"/>
          <p:cNvSpPr>
            <a:spLocks noGrp="1"/>
          </p:cNvSpPr>
          <p:nvPr>
            <p:ph type="title"/>
          </p:nvPr>
        </p:nvSpPr>
        <p:spPr>
          <a:xfrm>
            <a:off x="0" y="1600200"/>
            <a:ext cx="9144000" cy="381000"/>
          </a:xfrm>
        </p:spPr>
        <p:txBody>
          <a:bodyPr/>
          <a:lstStyle/>
          <a:p>
            <a:pPr algn="ctr"/>
            <a:r>
              <a:rPr lang="en-US" sz="4400" dirty="0" smtClean="0">
                <a:latin typeface="Arial" charset="0"/>
                <a:cs typeface="Arial" charset="0"/>
              </a:rPr>
              <a:t>El </a:t>
            </a:r>
            <a:r>
              <a:rPr lang="en-US" sz="4400" dirty="0" err="1" smtClean="0">
                <a:latin typeface="Arial" charset="0"/>
                <a:cs typeface="Arial" charset="0"/>
              </a:rPr>
              <a:t>Representante</a:t>
            </a:r>
            <a:endParaRPr lang="en-US" sz="4400" dirty="0" smtClean="0">
              <a:latin typeface="Arial" charset="0"/>
              <a:cs typeface="Arial" charset="0"/>
            </a:endParaRPr>
          </a:p>
        </p:txBody>
      </p:sp>
      <p:sp>
        <p:nvSpPr>
          <p:cNvPr id="23555" name="Content Placeholder 2"/>
          <p:cNvSpPr>
            <a:spLocks noGrp="1"/>
          </p:cNvSpPr>
          <p:nvPr>
            <p:ph idx="1"/>
          </p:nvPr>
        </p:nvSpPr>
        <p:spPr>
          <a:xfrm>
            <a:off x="228600" y="2057400"/>
            <a:ext cx="8686800" cy="457199"/>
          </a:xfrm>
        </p:spPr>
        <p:txBody>
          <a:bodyPr/>
          <a:lstStyle/>
          <a:p>
            <a:pPr marL="0" indent="0">
              <a:buNone/>
            </a:pPr>
            <a:r>
              <a:rPr lang="en-US" sz="2400" b="1" dirty="0" smtClean="0">
                <a:solidFill>
                  <a:schemeClr val="tx1"/>
                </a:solidFill>
                <a:latin typeface="Arial" charset="0"/>
                <a:cs typeface="Arial" charset="0"/>
              </a:rPr>
              <a:t>          </a:t>
            </a:r>
            <a:r>
              <a:rPr lang="en-US" sz="2400" b="1" dirty="0" err="1" smtClean="0">
                <a:solidFill>
                  <a:schemeClr val="tx1"/>
                </a:solidFill>
                <a:latin typeface="Arial" charset="0"/>
                <a:cs typeface="Arial" charset="0"/>
              </a:rPr>
              <a:t>Tiene</a:t>
            </a:r>
            <a:r>
              <a:rPr lang="en-US" sz="2400" b="1" dirty="0" smtClean="0">
                <a:solidFill>
                  <a:schemeClr val="tx1"/>
                </a:solidFill>
                <a:latin typeface="Arial" charset="0"/>
                <a:cs typeface="Arial" charset="0"/>
              </a:rPr>
              <a:t> </a:t>
            </a:r>
            <a:r>
              <a:rPr lang="en-US" sz="2400" b="1" dirty="0" err="1" smtClean="0">
                <a:solidFill>
                  <a:schemeClr val="tx1"/>
                </a:solidFill>
                <a:latin typeface="Arial" charset="0"/>
                <a:cs typeface="Arial" charset="0"/>
              </a:rPr>
              <a:t>que</a:t>
            </a:r>
            <a:r>
              <a:rPr lang="en-US" sz="2400" b="1" dirty="0" smtClean="0">
                <a:solidFill>
                  <a:schemeClr val="tx1"/>
                </a:solidFill>
                <a:latin typeface="Arial" charset="0"/>
                <a:cs typeface="Arial" charset="0"/>
              </a:rPr>
              <a:t> </a:t>
            </a:r>
            <a:r>
              <a:rPr lang="en-US" sz="2400" b="1" dirty="0" err="1" smtClean="0">
                <a:solidFill>
                  <a:schemeClr val="tx1"/>
                </a:solidFill>
                <a:latin typeface="Arial" charset="0"/>
                <a:cs typeface="Arial" charset="0"/>
              </a:rPr>
              <a:t>tener</a:t>
            </a:r>
            <a:r>
              <a:rPr lang="en-US" sz="2400" b="1" dirty="0" smtClean="0">
                <a:solidFill>
                  <a:schemeClr val="tx1"/>
                </a:solidFill>
                <a:latin typeface="Arial" charset="0"/>
                <a:cs typeface="Arial" charset="0"/>
              </a:rPr>
              <a:t> </a:t>
            </a:r>
            <a:r>
              <a:rPr lang="en-US" sz="2400" b="1" dirty="0" err="1" smtClean="0">
                <a:solidFill>
                  <a:schemeClr val="tx1"/>
                </a:solidFill>
                <a:latin typeface="Arial" charset="0"/>
                <a:cs typeface="Arial" charset="0"/>
              </a:rPr>
              <a:t>por</a:t>
            </a:r>
            <a:r>
              <a:rPr lang="en-US" sz="2400" b="1" dirty="0" smtClean="0">
                <a:solidFill>
                  <a:schemeClr val="tx1"/>
                </a:solidFill>
                <a:latin typeface="Arial" charset="0"/>
                <a:cs typeface="Arial" charset="0"/>
              </a:rPr>
              <a:t> lo </a:t>
            </a:r>
            <a:r>
              <a:rPr lang="en-US" sz="2400" b="1" dirty="0" err="1" smtClean="0">
                <a:solidFill>
                  <a:schemeClr val="tx1"/>
                </a:solidFill>
                <a:latin typeface="Arial" charset="0"/>
                <a:cs typeface="Arial" charset="0"/>
              </a:rPr>
              <a:t>menos</a:t>
            </a:r>
            <a:r>
              <a:rPr lang="en-US" sz="2400" b="1" dirty="0" smtClean="0">
                <a:solidFill>
                  <a:schemeClr val="tx1"/>
                </a:solidFill>
                <a:latin typeface="Arial" charset="0"/>
                <a:cs typeface="Arial" charset="0"/>
              </a:rPr>
              <a:t> 18 </a:t>
            </a:r>
            <a:r>
              <a:rPr lang="es-ES" sz="2400" b="1" dirty="0" smtClean="0">
                <a:latin typeface="arial" panose="020B0604020202020204" pitchFamily="34" charset="0"/>
              </a:rPr>
              <a:t>años de edad</a:t>
            </a:r>
            <a:endParaRPr lang="es-ES" sz="2400" b="1" dirty="0">
              <a:latin typeface="arial" panose="020B0604020202020204" pitchFamily="34" charset="0"/>
            </a:endParaRPr>
          </a:p>
          <a:p>
            <a:pPr algn="ctr">
              <a:buNone/>
            </a:pPr>
            <a:r>
              <a:rPr lang="en-US" sz="2400" b="1" dirty="0" smtClean="0">
                <a:solidFill>
                  <a:schemeClr val="tx1"/>
                </a:solidFill>
                <a:latin typeface="Arial" charset="0"/>
                <a:cs typeface="Arial" charset="0"/>
              </a:rPr>
              <a:t>de </a:t>
            </a:r>
            <a:r>
              <a:rPr lang="en-US" sz="2400" b="1" dirty="0" err="1" smtClean="0">
                <a:solidFill>
                  <a:schemeClr val="tx1"/>
                </a:solidFill>
                <a:latin typeface="Arial" charset="0"/>
                <a:cs typeface="Arial" charset="0"/>
              </a:rPr>
              <a:t>edad</a:t>
            </a:r>
            <a:endParaRPr lang="en-US" sz="2400" b="1" dirty="0" smtClean="0">
              <a:solidFill>
                <a:schemeClr val="tx1"/>
              </a:solidFill>
              <a:latin typeface="Arial" charset="0"/>
              <a:cs typeface="Arial" charset="0"/>
            </a:endParaRPr>
          </a:p>
          <a:p>
            <a:pPr>
              <a:buNone/>
            </a:pPr>
            <a:endParaRPr lang="en-US" sz="2400" b="1" u="sng" dirty="0" smtClean="0">
              <a:solidFill>
                <a:schemeClr val="tx1"/>
              </a:solidFill>
              <a:latin typeface="Arial" charset="0"/>
              <a:cs typeface="Arial" charset="0"/>
            </a:endParaRPr>
          </a:p>
          <a:p>
            <a:pPr>
              <a:buNone/>
            </a:pPr>
            <a:endParaRPr lang="en-US" sz="2400" b="1" u="sng" dirty="0" smtClean="0">
              <a:latin typeface="Arial" charset="0"/>
              <a:cs typeface="Arial" charset="0"/>
            </a:endParaRPr>
          </a:p>
          <a:p>
            <a:pPr marL="0" indent="0" algn="ctr">
              <a:buNone/>
            </a:pPr>
            <a:r>
              <a:rPr lang="en-US" sz="2400" dirty="0" smtClean="0">
                <a:latin typeface="Arial" charset="0"/>
                <a:cs typeface="Arial" charset="0"/>
              </a:rPr>
              <a:t>Si el </a:t>
            </a:r>
            <a:r>
              <a:rPr lang="en-US" sz="2400" dirty="0" err="1" smtClean="0">
                <a:latin typeface="Arial" charset="0"/>
                <a:cs typeface="Arial" charset="0"/>
              </a:rPr>
              <a:t>participante</a:t>
            </a:r>
            <a:r>
              <a:rPr lang="en-US" sz="2400" dirty="0" smtClean="0">
                <a:latin typeface="Arial" charset="0"/>
                <a:cs typeface="Arial" charset="0"/>
              </a:rPr>
              <a:t> no </a:t>
            </a:r>
            <a:r>
              <a:rPr lang="en-US" sz="2400" dirty="0" err="1" smtClean="0">
                <a:latin typeface="Arial" charset="0"/>
                <a:cs typeface="Arial" charset="0"/>
              </a:rPr>
              <a:t>puede</a:t>
            </a:r>
            <a:r>
              <a:rPr lang="en-US" sz="2400" dirty="0" smtClean="0">
                <a:latin typeface="Arial" charset="0"/>
                <a:cs typeface="Arial" charset="0"/>
              </a:rPr>
              <a:t> </a:t>
            </a:r>
            <a:r>
              <a:rPr lang="en-US" sz="2400" dirty="0" err="1" smtClean="0">
                <a:latin typeface="Arial" charset="0"/>
                <a:cs typeface="Arial" charset="0"/>
              </a:rPr>
              <a:t>dirigir</a:t>
            </a:r>
            <a:r>
              <a:rPr lang="en-US" sz="2400" dirty="0" smtClean="0">
                <a:latin typeface="Arial" charset="0"/>
                <a:cs typeface="Arial" charset="0"/>
              </a:rPr>
              <a:t> </a:t>
            </a:r>
            <a:r>
              <a:rPr lang="en-US" sz="2400" dirty="0" err="1" smtClean="0">
                <a:latin typeface="Arial" charset="0"/>
                <a:cs typeface="Arial" charset="0"/>
              </a:rPr>
              <a:t>su</a:t>
            </a:r>
            <a:r>
              <a:rPr lang="en-US" sz="2400" dirty="0" smtClean="0">
                <a:latin typeface="Arial" charset="0"/>
                <a:cs typeface="Arial" charset="0"/>
              </a:rPr>
              <a:t> </a:t>
            </a:r>
            <a:r>
              <a:rPr lang="en-US" sz="2400" dirty="0" err="1" smtClean="0">
                <a:latin typeface="Arial" charset="0"/>
                <a:cs typeface="Arial" charset="0"/>
              </a:rPr>
              <a:t>propio</a:t>
            </a:r>
            <a:r>
              <a:rPr lang="en-US" sz="2400" dirty="0" smtClean="0">
                <a:latin typeface="Arial" charset="0"/>
                <a:cs typeface="Arial" charset="0"/>
              </a:rPr>
              <a:t> </a:t>
            </a:r>
            <a:r>
              <a:rPr lang="en-US" sz="2400" dirty="0" err="1" smtClean="0">
                <a:latin typeface="Arial" charset="0"/>
                <a:cs typeface="Arial" charset="0"/>
              </a:rPr>
              <a:t>cuido</a:t>
            </a:r>
            <a:r>
              <a:rPr lang="en-US" sz="2400" dirty="0" smtClean="0">
                <a:latin typeface="Arial" charset="0"/>
                <a:cs typeface="Arial" charset="0"/>
              </a:rPr>
              <a:t>, </a:t>
            </a:r>
            <a:r>
              <a:rPr lang="en-US" sz="2400" dirty="0" err="1" smtClean="0">
                <a:latin typeface="Arial" charset="0"/>
                <a:cs typeface="Arial" charset="0"/>
              </a:rPr>
              <a:t>entonces</a:t>
            </a:r>
            <a:r>
              <a:rPr lang="en-US" sz="2400" dirty="0" smtClean="0">
                <a:latin typeface="Arial" charset="0"/>
                <a:cs typeface="Arial" charset="0"/>
              </a:rPr>
              <a:t> </a:t>
            </a:r>
            <a:r>
              <a:rPr lang="en-US" sz="2400" dirty="0" err="1" smtClean="0">
                <a:latin typeface="Arial" charset="0"/>
                <a:cs typeface="Arial" charset="0"/>
              </a:rPr>
              <a:t>deber</a:t>
            </a:r>
            <a:r>
              <a:rPr lang="en-US" sz="2400" dirty="0" err="1" smtClean="0"/>
              <a:t>á</a:t>
            </a:r>
            <a:r>
              <a:rPr lang="en-US" sz="2400" dirty="0" smtClean="0">
                <a:latin typeface="Arial" charset="0"/>
                <a:cs typeface="Arial" charset="0"/>
              </a:rPr>
              <a:t> </a:t>
            </a:r>
            <a:r>
              <a:rPr lang="en-US" sz="2400" dirty="0" err="1" smtClean="0">
                <a:latin typeface="Arial" charset="0"/>
                <a:cs typeface="Arial" charset="0"/>
              </a:rPr>
              <a:t>seleccionar</a:t>
            </a:r>
            <a:r>
              <a:rPr lang="en-US" sz="2400" dirty="0" smtClean="0">
                <a:latin typeface="Arial" charset="0"/>
                <a:cs typeface="Arial" charset="0"/>
              </a:rPr>
              <a:t> a un </a:t>
            </a:r>
            <a:r>
              <a:rPr lang="en-US" sz="2400" dirty="0" err="1" smtClean="0">
                <a:latin typeface="Arial" charset="0"/>
                <a:cs typeface="Arial" charset="0"/>
              </a:rPr>
              <a:t>Representate</a:t>
            </a:r>
            <a:endParaRPr lang="en-US" sz="2400" dirty="0" smtClean="0">
              <a:latin typeface="Arial" charset="0"/>
              <a:cs typeface="Arial" charset="0"/>
            </a:endParaRPr>
          </a:p>
          <a:p>
            <a:pPr marL="0" indent="0" algn="ctr">
              <a:buNone/>
            </a:pPr>
            <a:r>
              <a:rPr lang="es-ES" sz="2400" dirty="0" smtClean="0">
                <a:latin typeface="arial" panose="020B0604020202020204" pitchFamily="34" charset="0"/>
              </a:rPr>
              <a:t>No </a:t>
            </a:r>
            <a:r>
              <a:rPr lang="es-ES" sz="2400" dirty="0">
                <a:latin typeface="arial" panose="020B0604020202020204" pitchFamily="34" charset="0"/>
              </a:rPr>
              <a:t>puede </a:t>
            </a:r>
            <a:r>
              <a:rPr lang="es-ES" sz="2400" dirty="0" smtClean="0">
                <a:latin typeface="arial" panose="020B0604020202020204" pitchFamily="34" charset="0"/>
              </a:rPr>
              <a:t>recibir pago por su servicio, ni tampoco podrá </a:t>
            </a:r>
            <a:r>
              <a:rPr lang="es-ES" sz="2400" dirty="0">
                <a:latin typeface="arial" panose="020B0604020202020204" pitchFamily="34" charset="0"/>
              </a:rPr>
              <a:t/>
            </a:r>
            <a:br>
              <a:rPr lang="es-ES" sz="2400" dirty="0">
                <a:latin typeface="arial" panose="020B0604020202020204" pitchFamily="34" charset="0"/>
              </a:rPr>
            </a:br>
            <a:r>
              <a:rPr lang="es-ES" sz="2400" dirty="0" smtClean="0">
                <a:latin typeface="arial" panose="020B0604020202020204" pitchFamily="34" charset="0"/>
              </a:rPr>
              <a:t>beneficiarse </a:t>
            </a:r>
            <a:r>
              <a:rPr lang="es-ES" sz="2400" dirty="0">
                <a:latin typeface="arial" panose="020B0604020202020204" pitchFamily="34" charset="0"/>
              </a:rPr>
              <a:t>de cualquier negocio autorizado para </a:t>
            </a:r>
            <a:r>
              <a:rPr lang="es-ES" sz="2400" dirty="0" smtClean="0">
                <a:latin typeface="arial" panose="020B0604020202020204" pitchFamily="34" charset="0"/>
              </a:rPr>
              <a:t>proveer </a:t>
            </a:r>
            <a:r>
              <a:rPr lang="es-ES" sz="2400" dirty="0">
                <a:latin typeface="arial" panose="020B0604020202020204" pitchFamily="34" charset="0"/>
              </a:rPr>
              <a:t>servicios </a:t>
            </a:r>
            <a:r>
              <a:rPr lang="es-ES" sz="2400" dirty="0" smtClean="0">
                <a:latin typeface="arial" panose="020B0604020202020204" pitchFamily="34" charset="0"/>
              </a:rPr>
              <a:t>al </a:t>
            </a:r>
            <a:r>
              <a:rPr lang="es-ES" sz="2400" dirty="0">
                <a:latin typeface="arial" panose="020B0604020202020204" pitchFamily="34" charset="0"/>
              </a:rPr>
              <a:t>participante</a:t>
            </a:r>
            <a:endParaRPr lang="es-ES" sz="2400" dirty="0">
              <a:effectLst/>
              <a:latin typeface="arial" panose="020B0604020202020204" pitchFamily="34" charset="0"/>
            </a:endParaRPr>
          </a:p>
        </p:txBody>
      </p:sp>
      <p:pic>
        <p:nvPicPr>
          <p:cNvPr id="5" name="Picture 4" descr="father-son.JPG"/>
          <p:cNvPicPr>
            <a:picLocks noChangeAspect="1"/>
          </p:cNvPicPr>
          <p:nvPr/>
        </p:nvPicPr>
        <p:blipFill>
          <a:blip r:embed="rId3" cstate="print"/>
          <a:stretch>
            <a:fillRect/>
          </a:stretch>
        </p:blipFill>
        <p:spPr>
          <a:xfrm>
            <a:off x="838200" y="2667000"/>
            <a:ext cx="1828800" cy="1213104"/>
          </a:xfrm>
          <a:prstGeom prst="rect">
            <a:avLst/>
          </a:prstGeom>
        </p:spPr>
        <p:style>
          <a:lnRef idx="1">
            <a:schemeClr val="accent6"/>
          </a:lnRef>
          <a:fillRef idx="2">
            <a:schemeClr val="accent6"/>
          </a:fillRef>
          <a:effectRef idx="1">
            <a:schemeClr val="accent6"/>
          </a:effectRef>
          <a:fontRef idx="minor">
            <a:schemeClr val="dk1"/>
          </a:fontRef>
        </p:style>
      </p:pic>
      <p:pic>
        <p:nvPicPr>
          <p:cNvPr id="7" name="Picture 6" descr="asian family.JPG"/>
          <p:cNvPicPr>
            <a:picLocks noChangeAspect="1"/>
          </p:cNvPicPr>
          <p:nvPr/>
        </p:nvPicPr>
        <p:blipFill>
          <a:blip r:embed="rId4" cstate="print"/>
          <a:stretch>
            <a:fillRect/>
          </a:stretch>
        </p:blipFill>
        <p:spPr>
          <a:xfrm>
            <a:off x="3581400" y="2590800"/>
            <a:ext cx="1981200" cy="1320800"/>
          </a:xfrm>
          <a:prstGeom prst="rect">
            <a:avLst/>
          </a:prstGeom>
        </p:spPr>
        <p:style>
          <a:lnRef idx="1">
            <a:schemeClr val="accent6"/>
          </a:lnRef>
          <a:fillRef idx="2">
            <a:schemeClr val="accent6"/>
          </a:fillRef>
          <a:effectRef idx="1">
            <a:schemeClr val="accent6"/>
          </a:effectRef>
          <a:fontRef idx="minor">
            <a:schemeClr val="dk1"/>
          </a:fontRef>
        </p:style>
      </p:pic>
      <p:pic>
        <p:nvPicPr>
          <p:cNvPr id="9" name="Picture 8" descr="mom-daughter.JPG"/>
          <p:cNvPicPr>
            <a:picLocks noChangeAspect="1"/>
          </p:cNvPicPr>
          <p:nvPr/>
        </p:nvPicPr>
        <p:blipFill>
          <a:blip r:embed="rId5" cstate="print"/>
          <a:stretch>
            <a:fillRect/>
          </a:stretch>
        </p:blipFill>
        <p:spPr>
          <a:xfrm>
            <a:off x="6705600" y="2514599"/>
            <a:ext cx="1295400" cy="1619645"/>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723681" y="639782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38E77A-C276-4A6B-BB52-A2D7115E53DB}"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457547"/>
            <a:ext cx="9144000" cy="381000"/>
          </a:xfrm>
        </p:spPr>
        <p:txBody>
          <a:bodyPr/>
          <a:lstStyle/>
          <a:p>
            <a:pPr algn="ctr"/>
            <a:r>
              <a:rPr lang="en-US" sz="4000" dirty="0" err="1" smtClean="0">
                <a:latin typeface="Arial" charset="0"/>
                <a:cs typeface="Arial" charset="0"/>
              </a:rPr>
              <a:t>Consultante</a:t>
            </a:r>
            <a:endParaRPr lang="en-US" sz="4000" dirty="0" smtClean="0">
              <a:latin typeface="Arial" charset="0"/>
              <a:cs typeface="Arial" charset="0"/>
            </a:endParaRPr>
          </a:p>
        </p:txBody>
      </p:sp>
      <p:sp>
        <p:nvSpPr>
          <p:cNvPr id="25603" name="Content Placeholder 2"/>
          <p:cNvSpPr>
            <a:spLocks noGrp="1"/>
          </p:cNvSpPr>
          <p:nvPr>
            <p:ph idx="1"/>
          </p:nvPr>
        </p:nvSpPr>
        <p:spPr>
          <a:xfrm>
            <a:off x="366823" y="2020186"/>
            <a:ext cx="6096000" cy="4419600"/>
          </a:xfrm>
        </p:spPr>
        <p:txBody>
          <a:bodyPr/>
          <a:lstStyle/>
          <a:p>
            <a:r>
              <a:rPr lang="en-US" sz="2400" dirty="0" err="1" smtClean="0">
                <a:latin typeface="Arial" charset="0"/>
                <a:cs typeface="Arial" charset="0"/>
              </a:rPr>
              <a:t>Asistencia</a:t>
            </a:r>
            <a:r>
              <a:rPr lang="en-US" sz="2400" dirty="0" smtClean="0">
                <a:latin typeface="Arial" charset="0"/>
                <a:cs typeface="Arial" charset="0"/>
              </a:rPr>
              <a:t> para </a:t>
            </a:r>
            <a:r>
              <a:rPr lang="en-US" sz="2400" dirty="0" err="1" smtClean="0">
                <a:latin typeface="Arial" charset="0"/>
                <a:cs typeface="Arial" charset="0"/>
              </a:rPr>
              <a:t>escoger</a:t>
            </a:r>
            <a:r>
              <a:rPr lang="en-US" sz="2400" dirty="0" smtClean="0">
                <a:latin typeface="Arial" charset="0"/>
                <a:cs typeface="Arial" charset="0"/>
              </a:rPr>
              <a:t> </a:t>
            </a:r>
            <a:r>
              <a:rPr lang="en-US" sz="2400" dirty="0" err="1" smtClean="0">
                <a:latin typeface="Arial" charset="0"/>
                <a:cs typeface="Arial" charset="0"/>
              </a:rPr>
              <a:t>apoyos</a:t>
            </a:r>
            <a:r>
              <a:rPr lang="en-US" sz="2400" dirty="0" smtClean="0">
                <a:latin typeface="Arial" charset="0"/>
                <a:cs typeface="Arial" charset="0"/>
              </a:rPr>
              <a:t> y </a:t>
            </a:r>
            <a:r>
              <a:rPr lang="en-US" sz="2400" dirty="0" err="1" smtClean="0">
                <a:latin typeface="Arial" charset="0"/>
                <a:cs typeface="Arial" charset="0"/>
              </a:rPr>
              <a:t>servicios</a:t>
            </a:r>
            <a:r>
              <a:rPr lang="en-US" sz="2400" dirty="0" smtClean="0">
                <a:latin typeface="Arial" charset="0"/>
                <a:cs typeface="Arial" charset="0"/>
              </a:rPr>
              <a:t> de </a:t>
            </a:r>
            <a:r>
              <a:rPr lang="en-US" sz="2400" dirty="0" err="1" smtClean="0">
                <a:latin typeface="Arial" charset="0"/>
                <a:cs typeface="Arial" charset="0"/>
              </a:rPr>
              <a:t>acuerdo</a:t>
            </a:r>
            <a:r>
              <a:rPr lang="en-US" sz="2400" dirty="0" smtClean="0">
                <a:latin typeface="Arial" charset="0"/>
                <a:cs typeface="Arial" charset="0"/>
              </a:rPr>
              <a:t> a las </a:t>
            </a:r>
            <a:r>
              <a:rPr lang="en-US" sz="2400" dirty="0" err="1" smtClean="0">
                <a:latin typeface="Arial" charset="0"/>
                <a:cs typeface="Arial" charset="0"/>
              </a:rPr>
              <a:t>necesidades</a:t>
            </a:r>
            <a:r>
              <a:rPr lang="en-US" sz="2400" dirty="0" smtClean="0">
                <a:latin typeface="Arial" charset="0"/>
                <a:cs typeface="Arial" charset="0"/>
              </a:rPr>
              <a:t> </a:t>
            </a:r>
            <a:r>
              <a:rPr lang="en-US" sz="2400" dirty="0" err="1" smtClean="0">
                <a:latin typeface="Arial" charset="0"/>
                <a:cs typeface="Arial" charset="0"/>
              </a:rPr>
              <a:t>actuales</a:t>
            </a:r>
            <a:r>
              <a:rPr lang="en-US" sz="2400" dirty="0" smtClean="0">
                <a:latin typeface="Arial" charset="0"/>
                <a:cs typeface="Arial" charset="0"/>
              </a:rPr>
              <a:t> </a:t>
            </a:r>
            <a:r>
              <a:rPr lang="en-US" sz="2400" dirty="0" smtClean="0">
                <a:latin typeface="Arial" charset="0"/>
                <a:cs typeface="Arial" charset="0"/>
              </a:rPr>
              <a:t>y </a:t>
            </a:r>
            <a:r>
              <a:rPr lang="en-US" sz="2400" dirty="0" err="1" smtClean="0">
                <a:latin typeface="Arial" charset="0"/>
                <a:cs typeface="Arial" charset="0"/>
              </a:rPr>
              <a:t>futuras</a:t>
            </a:r>
            <a:r>
              <a:rPr lang="en-US" sz="2400" dirty="0" smtClean="0">
                <a:latin typeface="Arial" charset="0"/>
                <a:cs typeface="Arial" charset="0"/>
              </a:rPr>
              <a:t> del </a:t>
            </a:r>
            <a:r>
              <a:rPr lang="en-US" sz="2400" dirty="0" err="1" smtClean="0">
                <a:latin typeface="Arial" charset="0"/>
                <a:cs typeface="Arial" charset="0"/>
              </a:rPr>
              <a:t>participante</a:t>
            </a:r>
            <a:endParaRPr lang="en-US" sz="2400" dirty="0" smtClean="0">
              <a:latin typeface="Arial" charset="0"/>
              <a:cs typeface="Arial" charset="0"/>
            </a:endParaRPr>
          </a:p>
          <a:p>
            <a:r>
              <a:rPr lang="en-US" sz="2400" dirty="0" err="1" smtClean="0">
                <a:latin typeface="Arial" charset="0"/>
                <a:cs typeface="Arial" charset="0"/>
              </a:rPr>
              <a:t>Asegurar</a:t>
            </a:r>
            <a:r>
              <a:rPr lang="en-US" sz="2400" dirty="0" smtClean="0">
                <a:latin typeface="Arial" charset="0"/>
                <a:cs typeface="Arial" charset="0"/>
              </a:rPr>
              <a:t> </a:t>
            </a:r>
            <a:r>
              <a:rPr lang="en-US" sz="2400" dirty="0" err="1" smtClean="0">
                <a:latin typeface="Arial" charset="0"/>
                <a:cs typeface="Arial" charset="0"/>
              </a:rPr>
              <a:t>elegibilidad</a:t>
            </a:r>
            <a:r>
              <a:rPr lang="en-US" sz="2400" dirty="0" smtClean="0">
                <a:latin typeface="Arial" charset="0"/>
                <a:cs typeface="Arial" charset="0"/>
              </a:rPr>
              <a:t> de Medicaid annual</a:t>
            </a:r>
          </a:p>
          <a:p>
            <a:r>
              <a:rPr lang="en-US" sz="2400" dirty="0" err="1" smtClean="0">
                <a:latin typeface="Arial" charset="0"/>
                <a:cs typeface="Arial" charset="0"/>
              </a:rPr>
              <a:t>Vigilar</a:t>
            </a:r>
            <a:r>
              <a:rPr lang="en-US" sz="2400" dirty="0" smtClean="0">
                <a:latin typeface="Arial" charset="0"/>
                <a:cs typeface="Arial" charset="0"/>
              </a:rPr>
              <a:t> </a:t>
            </a:r>
            <a:r>
              <a:rPr lang="en-US" sz="2400" dirty="0" err="1" smtClean="0">
                <a:latin typeface="Arial" charset="0"/>
                <a:cs typeface="Arial" charset="0"/>
              </a:rPr>
              <a:t>por</a:t>
            </a:r>
            <a:r>
              <a:rPr lang="en-US" sz="2400" dirty="0" smtClean="0">
                <a:latin typeface="Arial" charset="0"/>
                <a:cs typeface="Arial" charset="0"/>
              </a:rPr>
              <a:t> la </a:t>
            </a:r>
            <a:r>
              <a:rPr lang="en-US" sz="2400" dirty="0" err="1" smtClean="0">
                <a:latin typeface="Arial" charset="0"/>
                <a:cs typeface="Arial" charset="0"/>
              </a:rPr>
              <a:t>salud</a:t>
            </a:r>
            <a:r>
              <a:rPr lang="en-US" sz="2400" dirty="0" smtClean="0">
                <a:latin typeface="Arial" charset="0"/>
                <a:cs typeface="Arial" charset="0"/>
              </a:rPr>
              <a:t>, la </a:t>
            </a:r>
            <a:r>
              <a:rPr lang="en-US" sz="2400" dirty="0" err="1" smtClean="0">
                <a:latin typeface="Arial" charset="0"/>
                <a:cs typeface="Arial" charset="0"/>
              </a:rPr>
              <a:t>seguridad</a:t>
            </a:r>
            <a:r>
              <a:rPr lang="en-US" sz="2400" dirty="0" smtClean="0">
                <a:latin typeface="Arial" charset="0"/>
                <a:cs typeface="Arial" charset="0"/>
              </a:rPr>
              <a:t>, y el </a:t>
            </a:r>
            <a:r>
              <a:rPr lang="en-US" sz="2400" dirty="0" err="1" smtClean="0">
                <a:latin typeface="Arial" charset="0"/>
                <a:cs typeface="Arial" charset="0"/>
              </a:rPr>
              <a:t>bienestar</a:t>
            </a:r>
            <a:r>
              <a:rPr lang="en-US" sz="2400" dirty="0" smtClean="0">
                <a:latin typeface="Arial" charset="0"/>
                <a:cs typeface="Arial" charset="0"/>
              </a:rPr>
              <a:t> del </a:t>
            </a:r>
            <a:r>
              <a:rPr lang="en-US" sz="2400" dirty="0" err="1" smtClean="0">
                <a:latin typeface="Arial" charset="0"/>
                <a:cs typeface="Arial" charset="0"/>
              </a:rPr>
              <a:t>participante</a:t>
            </a:r>
            <a:endParaRPr lang="en-US" sz="2400" dirty="0" smtClean="0">
              <a:latin typeface="Arial" charset="0"/>
              <a:cs typeface="Arial" charset="0"/>
            </a:endParaRPr>
          </a:p>
          <a:p>
            <a:r>
              <a:rPr lang="en-US" sz="2400" dirty="0" err="1" smtClean="0">
                <a:latin typeface="Arial" charset="0"/>
                <a:cs typeface="Arial" charset="0"/>
              </a:rPr>
              <a:t>Reportar</a:t>
            </a:r>
            <a:r>
              <a:rPr lang="en-US" sz="2400" dirty="0" smtClean="0">
                <a:latin typeface="Arial" charset="0"/>
                <a:cs typeface="Arial" charset="0"/>
              </a:rPr>
              <a:t> </a:t>
            </a:r>
            <a:r>
              <a:rPr lang="en-US" sz="2400" dirty="0" err="1" smtClean="0">
                <a:latin typeface="Arial" charset="0"/>
                <a:cs typeface="Arial" charset="0"/>
              </a:rPr>
              <a:t>cualquier</a:t>
            </a:r>
            <a:r>
              <a:rPr lang="en-US" sz="2400" dirty="0" smtClean="0">
                <a:latin typeface="Arial" charset="0"/>
                <a:cs typeface="Arial" charset="0"/>
              </a:rPr>
              <a:t> </a:t>
            </a:r>
            <a:r>
              <a:rPr lang="en-US" sz="2400" dirty="0" err="1" smtClean="0">
                <a:latin typeface="Arial" charset="0"/>
                <a:cs typeface="Arial" charset="0"/>
              </a:rPr>
              <a:t>sospecha</a:t>
            </a:r>
            <a:r>
              <a:rPr lang="en-US" sz="2400" dirty="0" smtClean="0">
                <a:latin typeface="Arial" charset="0"/>
                <a:cs typeface="Arial" charset="0"/>
              </a:rPr>
              <a:t> de </a:t>
            </a:r>
            <a:r>
              <a:rPr lang="en-US" sz="2400" dirty="0" err="1" smtClean="0">
                <a:latin typeface="Arial" charset="0"/>
                <a:cs typeface="Arial" charset="0"/>
              </a:rPr>
              <a:t>negligencia</a:t>
            </a:r>
            <a:r>
              <a:rPr lang="en-US" sz="2400" dirty="0" smtClean="0">
                <a:latin typeface="Arial" charset="0"/>
                <a:cs typeface="Arial" charset="0"/>
              </a:rPr>
              <a:t>, </a:t>
            </a:r>
            <a:r>
              <a:rPr lang="en-US" sz="2400" dirty="0" err="1" smtClean="0">
                <a:latin typeface="Arial" charset="0"/>
                <a:cs typeface="Arial" charset="0"/>
              </a:rPr>
              <a:t>abuso</a:t>
            </a:r>
            <a:r>
              <a:rPr lang="en-US" sz="2400" dirty="0" smtClean="0">
                <a:latin typeface="Arial" charset="0"/>
                <a:cs typeface="Arial" charset="0"/>
              </a:rPr>
              <a:t> o </a:t>
            </a:r>
            <a:r>
              <a:rPr lang="en-US" sz="2400" dirty="0" err="1" smtClean="0">
                <a:latin typeface="Arial" charset="0"/>
                <a:cs typeface="Arial" charset="0"/>
              </a:rPr>
              <a:t>explotaci</a:t>
            </a:r>
            <a:r>
              <a:rPr lang="es-PR" sz="2400" dirty="0" err="1" smtClean="0"/>
              <a:t>ó</a:t>
            </a:r>
            <a:r>
              <a:rPr lang="en-US" sz="2400" dirty="0" smtClean="0">
                <a:latin typeface="Arial" charset="0"/>
                <a:cs typeface="Arial" charset="0"/>
              </a:rPr>
              <a:t>n</a:t>
            </a:r>
            <a:endParaRPr lang="en-US" sz="2400" dirty="0" smtClean="0">
              <a:latin typeface="Arial" charset="0"/>
              <a:cs typeface="Arial" charset="0"/>
            </a:endParaRPr>
          </a:p>
          <a:p>
            <a:r>
              <a:rPr lang="en-US" sz="2400" dirty="0" err="1" smtClean="0">
                <a:latin typeface="Arial" charset="0"/>
                <a:cs typeface="Arial" charset="0"/>
              </a:rPr>
              <a:t>Hacer</a:t>
            </a:r>
            <a:r>
              <a:rPr lang="en-US" sz="2400" dirty="0" smtClean="0">
                <a:latin typeface="Arial" charset="0"/>
                <a:cs typeface="Arial" charset="0"/>
              </a:rPr>
              <a:t> </a:t>
            </a:r>
            <a:r>
              <a:rPr lang="en-US" sz="2400" dirty="0" err="1" smtClean="0">
                <a:latin typeface="Arial" charset="0"/>
                <a:cs typeface="Arial" charset="0"/>
              </a:rPr>
              <a:t>contacto</a:t>
            </a:r>
            <a:r>
              <a:rPr lang="en-US" sz="2400" dirty="0" smtClean="0">
                <a:latin typeface="Arial" charset="0"/>
                <a:cs typeface="Arial" charset="0"/>
              </a:rPr>
              <a:t> </a:t>
            </a:r>
            <a:r>
              <a:rPr lang="en-US" sz="2400" dirty="0" err="1" smtClean="0">
                <a:latin typeface="Arial" charset="0"/>
                <a:cs typeface="Arial" charset="0"/>
              </a:rPr>
              <a:t>mensual</a:t>
            </a:r>
            <a:r>
              <a:rPr lang="en-US" sz="2400" dirty="0" smtClean="0">
                <a:latin typeface="Arial" charset="0"/>
                <a:cs typeface="Arial" charset="0"/>
              </a:rPr>
              <a:t> y </a:t>
            </a:r>
            <a:r>
              <a:rPr lang="en-US" sz="2400" dirty="0" err="1" smtClean="0">
                <a:latin typeface="Arial" charset="0"/>
                <a:cs typeface="Arial" charset="0"/>
              </a:rPr>
              <a:t>visitar</a:t>
            </a:r>
            <a:r>
              <a:rPr lang="en-US" sz="2400" dirty="0" smtClean="0">
                <a:latin typeface="Arial" charset="0"/>
                <a:cs typeface="Arial" charset="0"/>
              </a:rPr>
              <a:t> </a:t>
            </a:r>
            <a:r>
              <a:rPr lang="en-US" sz="2400" dirty="0" smtClean="0">
                <a:latin typeface="Arial" charset="0"/>
                <a:cs typeface="Arial" charset="0"/>
              </a:rPr>
              <a:t>dos </a:t>
            </a:r>
            <a:r>
              <a:rPr lang="en-US" sz="2400" dirty="0" err="1" smtClean="0">
                <a:latin typeface="Arial" charset="0"/>
                <a:cs typeface="Arial" charset="0"/>
              </a:rPr>
              <a:t>veces</a:t>
            </a:r>
            <a:r>
              <a:rPr lang="en-US" sz="2400" dirty="0" smtClean="0">
                <a:latin typeface="Arial" charset="0"/>
                <a:cs typeface="Arial" charset="0"/>
              </a:rPr>
              <a:t> al </a:t>
            </a:r>
            <a:r>
              <a:rPr lang="en-US" sz="2400" dirty="0" smtClean="0">
                <a:latin typeface="Arial" charset="0"/>
                <a:cs typeface="Arial" charset="0"/>
              </a:rPr>
              <a:t>a</a:t>
            </a:r>
            <a:r>
              <a:rPr lang="es-PR" sz="2400" dirty="0" smtClean="0"/>
              <a:t>ñ</a:t>
            </a:r>
            <a:r>
              <a:rPr lang="en-US" sz="2400" dirty="0" smtClean="0">
                <a:latin typeface="Arial" charset="0"/>
                <a:cs typeface="Arial" charset="0"/>
              </a:rPr>
              <a:t>o - </a:t>
            </a:r>
            <a:r>
              <a:rPr lang="en-US" sz="2400" dirty="0" err="1" smtClean="0">
                <a:latin typeface="Arial" charset="0"/>
                <a:cs typeface="Arial" charset="0"/>
              </a:rPr>
              <a:t>una</a:t>
            </a:r>
            <a:r>
              <a:rPr lang="en-US" sz="2400" dirty="0" smtClean="0">
                <a:latin typeface="Arial" charset="0"/>
                <a:cs typeface="Arial" charset="0"/>
              </a:rPr>
              <a:t> </a:t>
            </a:r>
            <a:r>
              <a:rPr lang="en-US" sz="2400" dirty="0" err="1" smtClean="0">
                <a:latin typeface="Arial" charset="0"/>
                <a:cs typeface="Arial" charset="0"/>
              </a:rPr>
              <a:t>vez</a:t>
            </a:r>
            <a:r>
              <a:rPr lang="en-US" sz="2400" dirty="0" smtClean="0">
                <a:latin typeface="Arial" charset="0"/>
                <a:cs typeface="Arial" charset="0"/>
              </a:rPr>
              <a:t> en la casa.</a:t>
            </a:r>
          </a:p>
        </p:txBody>
      </p:sp>
      <p:pic>
        <p:nvPicPr>
          <p:cNvPr id="4" name="Picture 3" descr="female boss.JPG"/>
          <p:cNvPicPr>
            <a:picLocks noChangeAspect="1"/>
          </p:cNvPicPr>
          <p:nvPr/>
        </p:nvPicPr>
        <p:blipFill>
          <a:blip r:embed="rId3" cstate="print"/>
          <a:stretch>
            <a:fillRect/>
          </a:stretch>
        </p:blipFill>
        <p:spPr>
          <a:xfrm>
            <a:off x="6705600" y="4606324"/>
            <a:ext cx="2209800" cy="2251676"/>
          </a:xfrm>
          <a:prstGeom prst="rect">
            <a:avLst/>
          </a:prstGeom>
        </p:spPr>
      </p:pic>
      <p:pic>
        <p:nvPicPr>
          <p:cNvPr id="5" name="Picture 4" descr="guy with folder.JPG"/>
          <p:cNvPicPr>
            <a:picLocks noChangeAspect="1"/>
          </p:cNvPicPr>
          <p:nvPr/>
        </p:nvPicPr>
        <p:blipFill>
          <a:blip r:embed="rId4" cstate="print"/>
          <a:stretch>
            <a:fillRect/>
          </a:stretch>
        </p:blipFill>
        <p:spPr>
          <a:xfrm>
            <a:off x="6462823" y="2009553"/>
            <a:ext cx="1778624" cy="2661283"/>
          </a:xfrm>
          <a:prstGeom prst="rect">
            <a:avLst/>
          </a:prstGeom>
        </p:spPr>
      </p:pic>
      <p:sp>
        <p:nvSpPr>
          <p:cNvPr id="2" name="Rectangle 1"/>
          <p:cNvSpPr/>
          <p:nvPr/>
        </p:nvSpPr>
        <p:spPr>
          <a:xfrm>
            <a:off x="8531962" y="6285897"/>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6C7591AC-D07D-4541-837B-5E25107A26C2}"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895600" y="1295400"/>
            <a:ext cx="5562600" cy="628650"/>
          </a:xfrm>
        </p:spPr>
        <p:txBody>
          <a:bodyPr/>
          <a:lstStyle/>
          <a:p>
            <a:pPr algn="ctr"/>
            <a:r>
              <a:rPr lang="en-US" sz="2800" dirty="0" err="1" smtClean="0">
                <a:latin typeface="Arial" charset="0"/>
              </a:rPr>
              <a:t>Ojetivos</a:t>
            </a:r>
            <a:r>
              <a:rPr lang="en-US" sz="2800" dirty="0" smtClean="0">
                <a:latin typeface="Arial" charset="0"/>
              </a:rPr>
              <a:t> de </a:t>
            </a:r>
            <a:r>
              <a:rPr lang="en-US" sz="2800" dirty="0">
                <a:latin typeface="Arial" charset="0"/>
              </a:rPr>
              <a:t>la </a:t>
            </a:r>
            <a:r>
              <a:rPr lang="en-US" sz="2800" dirty="0" err="1" smtClean="0">
                <a:latin typeface="Arial" charset="0"/>
              </a:rPr>
              <a:t>Presentación</a:t>
            </a:r>
            <a:endParaRPr lang="en-US" sz="2800" dirty="0" smtClean="0">
              <a:latin typeface="Arial" charset="0"/>
            </a:endParaRPr>
          </a:p>
        </p:txBody>
      </p:sp>
      <p:pic>
        <p:nvPicPr>
          <p:cNvPr id="8" name="Content Placeholder 7" descr="young girl in class.JPG"/>
          <p:cNvPicPr>
            <a:picLocks noGrp="1" noChangeAspect="1"/>
          </p:cNvPicPr>
          <p:nvPr>
            <p:ph idx="1"/>
          </p:nvPr>
        </p:nvPicPr>
        <p:blipFill>
          <a:blip r:embed="rId3" cstate="print"/>
          <a:stretch>
            <a:fillRect/>
          </a:stretch>
        </p:blipFill>
        <p:spPr>
          <a:xfrm>
            <a:off x="5943600" y="2971800"/>
            <a:ext cx="3401812" cy="3401812"/>
          </a:xfrm>
        </p:spPr>
      </p:pic>
      <p:sp>
        <p:nvSpPr>
          <p:cNvPr id="9" name="TextBox 8"/>
          <p:cNvSpPr txBox="1"/>
          <p:nvPr/>
        </p:nvSpPr>
        <p:spPr>
          <a:xfrm>
            <a:off x="304800" y="2438400"/>
            <a:ext cx="59436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s-ES" sz="2800" dirty="0">
                <a:latin typeface="arial" panose="020B0604020202020204" pitchFamily="34" charset="0"/>
              </a:rPr>
              <a:t>¿Qué </a:t>
            </a:r>
            <a:r>
              <a:rPr lang="es-ES" sz="2800" dirty="0" smtClean="0">
                <a:latin typeface="arial" panose="020B0604020202020204" pitchFamily="34" charset="0"/>
              </a:rPr>
              <a:t>es el Programa </a:t>
            </a:r>
            <a:r>
              <a:rPr lang="es-ES" sz="2800" dirty="0" smtClean="0">
                <a:latin typeface="arial" panose="020B0604020202020204" pitchFamily="34" charset="0"/>
              </a:rPr>
              <a:t>de CDC</a:t>
            </a:r>
            <a:r>
              <a:rPr lang="es-ES" sz="2800" dirty="0" smtClean="0">
                <a:latin typeface="arial" panose="020B0604020202020204" pitchFamily="34" charset="0"/>
              </a:rPr>
              <a:t>+?</a:t>
            </a:r>
            <a:br>
              <a:rPr lang="es-ES" sz="2800" dirty="0" smtClean="0">
                <a:latin typeface="arial" panose="020B0604020202020204" pitchFamily="34" charset="0"/>
              </a:rPr>
            </a:br>
            <a:r>
              <a:rPr lang="es-ES" sz="2800" dirty="0" smtClean="0">
                <a:latin typeface="arial" panose="020B0604020202020204" pitchFamily="34" charset="0"/>
              </a:rPr>
              <a:t>	Descripción</a:t>
            </a:r>
            <a:br>
              <a:rPr lang="es-ES" sz="2800" dirty="0" smtClean="0">
                <a:latin typeface="arial" panose="020B0604020202020204" pitchFamily="34" charset="0"/>
              </a:rPr>
            </a:br>
            <a:r>
              <a:rPr lang="es-ES" sz="2800" dirty="0" smtClean="0">
                <a:latin typeface="arial" panose="020B0604020202020204" pitchFamily="34" charset="0"/>
              </a:rPr>
              <a:t>	Responsabilidades</a:t>
            </a:r>
            <a:br>
              <a:rPr lang="es-ES" sz="2800" dirty="0" smtClean="0">
                <a:latin typeface="arial" panose="020B0604020202020204" pitchFamily="34" charset="0"/>
              </a:rPr>
            </a:br>
            <a:r>
              <a:rPr lang="es-ES" sz="2800" dirty="0" smtClean="0">
                <a:latin typeface="arial" panose="020B0604020202020204" pitchFamily="34" charset="0"/>
              </a:rPr>
              <a:t>	</a:t>
            </a:r>
            <a:r>
              <a:rPr lang="es-ES" sz="2800" dirty="0" smtClean="0">
                <a:latin typeface="arial" panose="020B0604020202020204" pitchFamily="34" charset="0"/>
              </a:rPr>
              <a:t>Información Actualizada</a:t>
            </a:r>
            <a:endParaRPr lang="es-ES" sz="2800" dirty="0">
              <a:effectLst/>
              <a:latin typeface="arial" panose="020B0604020202020204" pitchFamily="34" charset="0"/>
            </a:endParaRPr>
          </a:p>
        </p:txBody>
      </p:sp>
      <p:sp>
        <p:nvSpPr>
          <p:cNvPr id="6"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fld id="{5E7B1F9F-B8B7-48B3-B84A-744CD18309E1}" type="slidenum">
              <a:rPr lang="en-US" altLang="en-US" sz="1400" b="0" smtClean="0"/>
              <a:pPr/>
              <a:t>2</a:t>
            </a:fld>
            <a:endParaRPr lang="en-US" altLang="en-US" sz="1400" b="0" smtClean="0"/>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791" y="1717424"/>
            <a:ext cx="7315200" cy="416176"/>
          </a:xfrm>
        </p:spPr>
        <p:txBody>
          <a:bodyPr/>
          <a:lstStyle/>
          <a:p>
            <a:r>
              <a:rPr lang="en-US" sz="4000" dirty="0" err="1" smtClean="0">
                <a:latin typeface="Arial" charset="0"/>
                <a:cs typeface="Arial" charset="0"/>
              </a:rPr>
              <a:t>Oficina</a:t>
            </a:r>
            <a:r>
              <a:rPr lang="en-US" sz="4000" dirty="0" smtClean="0">
                <a:latin typeface="Arial" charset="0"/>
                <a:cs typeface="Arial" charset="0"/>
              </a:rPr>
              <a:t> </a:t>
            </a:r>
            <a:r>
              <a:rPr lang="en-US" sz="4000" dirty="0" smtClean="0">
                <a:latin typeface="Arial" charset="0"/>
                <a:cs typeface="Arial" charset="0"/>
              </a:rPr>
              <a:t>de </a:t>
            </a:r>
            <a:r>
              <a:rPr lang="en-US" sz="4000" dirty="0" smtClean="0">
                <a:latin typeface="Arial" charset="0"/>
                <a:cs typeface="Arial" charset="0"/>
              </a:rPr>
              <a:t>CDC+ </a:t>
            </a:r>
            <a:r>
              <a:rPr lang="en-US" sz="4000" dirty="0" smtClean="0">
                <a:latin typeface="Arial" charset="0"/>
                <a:cs typeface="Arial" charset="0"/>
              </a:rPr>
              <a:t>de </a:t>
            </a:r>
            <a:r>
              <a:rPr lang="en-US" sz="4000" dirty="0" err="1" smtClean="0">
                <a:latin typeface="Arial" charset="0"/>
                <a:cs typeface="Arial" charset="0"/>
              </a:rPr>
              <a:t>su</a:t>
            </a:r>
            <a:r>
              <a:rPr lang="en-US" sz="4000" dirty="0" smtClean="0">
                <a:latin typeface="Arial" charset="0"/>
                <a:cs typeface="Arial" charset="0"/>
              </a:rPr>
              <a:t> </a:t>
            </a:r>
            <a:r>
              <a:rPr lang="en-US" sz="4000" dirty="0" err="1" smtClean="0">
                <a:latin typeface="Arial" charset="0"/>
                <a:cs typeface="Arial" charset="0"/>
              </a:rPr>
              <a:t>Regi</a:t>
            </a:r>
            <a:r>
              <a:rPr lang="es-PR" sz="4000" dirty="0" err="1" smtClean="0"/>
              <a:t>ó</a:t>
            </a:r>
            <a:r>
              <a:rPr lang="en-US" sz="4000" dirty="0" smtClean="0">
                <a:latin typeface="Arial" charset="0"/>
                <a:cs typeface="Arial" charset="0"/>
              </a:rPr>
              <a:t>n</a:t>
            </a:r>
            <a:endParaRPr lang="en-US" sz="4000" dirty="0"/>
          </a:p>
        </p:txBody>
      </p:sp>
      <p:pic>
        <p:nvPicPr>
          <p:cNvPr id="6" name="Content Placeholder 5" descr="man-woman partners.JPG"/>
          <p:cNvPicPr>
            <a:picLocks noGrp="1" noChangeAspect="1"/>
          </p:cNvPicPr>
          <p:nvPr>
            <p:ph sz="half" idx="1"/>
          </p:nvPr>
        </p:nvPicPr>
        <p:blipFill>
          <a:blip r:embed="rId3" cstate="print"/>
          <a:stretch>
            <a:fillRect/>
          </a:stretch>
        </p:blipFill>
        <p:spPr>
          <a:xfrm>
            <a:off x="189793" y="2245508"/>
            <a:ext cx="1943807" cy="2583694"/>
          </a:xfrm>
        </p:spPr>
      </p:pic>
      <p:sp>
        <p:nvSpPr>
          <p:cNvPr id="5" name="Content Placeholder 4"/>
          <p:cNvSpPr>
            <a:spLocks noGrp="1"/>
          </p:cNvSpPr>
          <p:nvPr>
            <p:ph sz="half" idx="2"/>
          </p:nvPr>
        </p:nvSpPr>
        <p:spPr>
          <a:xfrm>
            <a:off x="4495800" y="3201193"/>
            <a:ext cx="3207972" cy="3100388"/>
          </a:xfrm>
        </p:spPr>
        <p:txBody>
          <a:bodyPr/>
          <a:lstStyle/>
          <a:p>
            <a:r>
              <a:rPr lang="es-ES" sz="2400" dirty="0" smtClean="0">
                <a:latin typeface="arial" panose="020B0604020202020204" pitchFamily="34" charset="0"/>
              </a:rPr>
              <a:t>Persona empleada por </a:t>
            </a:r>
            <a:r>
              <a:rPr lang="es-ES" sz="2400" dirty="0">
                <a:latin typeface="arial" panose="020B0604020202020204" pitchFamily="34" charset="0"/>
              </a:rPr>
              <a:t>APD</a:t>
            </a:r>
            <a:br>
              <a:rPr lang="es-ES" sz="2400" dirty="0">
                <a:latin typeface="arial" panose="020B0604020202020204" pitchFamily="34" charset="0"/>
              </a:rPr>
            </a:br>
            <a:r>
              <a:rPr lang="es-ES" sz="2400" dirty="0" smtClean="0">
                <a:latin typeface="arial" panose="020B0604020202020204" pitchFamily="34" charset="0"/>
              </a:rPr>
              <a:t>para ser </a:t>
            </a:r>
            <a:r>
              <a:rPr lang="es-ES" sz="2400" dirty="0">
                <a:latin typeface="arial" panose="020B0604020202020204" pitchFamily="34" charset="0"/>
              </a:rPr>
              <a:t>el contacto </a:t>
            </a:r>
            <a:r>
              <a:rPr lang="es-ES" sz="2400" dirty="0" smtClean="0">
                <a:latin typeface="arial" panose="020B0604020202020204" pitchFamily="34" charset="0"/>
              </a:rPr>
              <a:t>primario local relacionado al CDC+</a:t>
            </a:r>
            <a:endParaRPr lang="es-ES" sz="2400" dirty="0">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400" kern="1200" dirty="0" smtClean="0">
                <a:solidFill>
                  <a:srgbClr val="6699FF"/>
                </a:solidFill>
                <a:latin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smtClean="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smtClean="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smtClean="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smtClean="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smtClean="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smtClean="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400" kern="1200" dirty="0" smtClean="0">
                <a:solidFill>
                  <a:srgbClr val="6699FF"/>
                </a:solidFill>
                <a:latin typeface="Arial" panose="020B0604020202020204" pitchFamily="34" charset="0"/>
              </a:rPr>
              <a:t> </a:t>
            </a:r>
            <a:fld id="{48657E20-BF3E-43C5-A8AD-4FC3F1B78832}" type="slidenum">
              <a:rPr lang="en-US" altLang="en-US" sz="1400" kern="1200" smtClean="0">
                <a:solidFill>
                  <a:srgbClr val="6699FF"/>
                </a:solidFill>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lang="es-ES" sz="2400" dirty="0">
              <a:latin typeface="arial" panose="020B0604020202020204" pitchFamily="34" charset="0"/>
            </a:endParaRPr>
          </a:p>
          <a:p>
            <a:pPr>
              <a:buFont typeface="Wingdings" pitchFamily="2" charset="2"/>
              <a:buChar char="§"/>
            </a:pPr>
            <a:endParaRPr lang="en-US" sz="2400" b="1" dirty="0" smtClean="0">
              <a:latin typeface="Arial" charset="0"/>
              <a:cs typeface="Arial" charset="0"/>
            </a:endParaRPr>
          </a:p>
          <a:p>
            <a:pPr>
              <a:buFont typeface="Wingdings" pitchFamily="2" charset="2"/>
              <a:buChar char="§"/>
            </a:pPr>
            <a:endParaRPr lang="en-US" sz="2400" b="1" dirty="0">
              <a:latin typeface="Arial" charset="0"/>
              <a:cs typeface="Arial" charset="0"/>
            </a:endParaRPr>
          </a:p>
          <a:p>
            <a:pPr>
              <a:buFont typeface="Wingdings" pitchFamily="2" charset="2"/>
              <a:buChar char="§"/>
            </a:pPr>
            <a:endParaRPr lang="en-US" sz="24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116" y="3236386"/>
            <a:ext cx="2438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51387"/>
            <a:ext cx="126206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72140" y="1371600"/>
            <a:ext cx="9144000" cy="533400"/>
          </a:xfrm>
        </p:spPr>
        <p:txBody>
          <a:bodyPr/>
          <a:lstStyle/>
          <a:p>
            <a:pPr algn="ctr"/>
            <a:r>
              <a:rPr lang="en-US" sz="4000" dirty="0" err="1" smtClean="0">
                <a:latin typeface="Arial" charset="0"/>
                <a:cs typeface="Arial" charset="0"/>
              </a:rPr>
              <a:t>Oficina</a:t>
            </a:r>
            <a:r>
              <a:rPr lang="en-US" sz="4000" dirty="0" smtClean="0">
                <a:latin typeface="Arial" charset="0"/>
                <a:cs typeface="Arial" charset="0"/>
              </a:rPr>
              <a:t> </a:t>
            </a:r>
            <a:r>
              <a:rPr lang="en-US" sz="4000" dirty="0" smtClean="0">
                <a:latin typeface="Arial" charset="0"/>
                <a:cs typeface="Arial" charset="0"/>
              </a:rPr>
              <a:t>del </a:t>
            </a:r>
            <a:r>
              <a:rPr lang="en-US" sz="4000" dirty="0">
                <a:latin typeface="Arial" charset="0"/>
                <a:cs typeface="Arial" charset="0"/>
              </a:rPr>
              <a:t>E</a:t>
            </a:r>
            <a:r>
              <a:rPr lang="en-US" sz="4000" dirty="0" smtClean="0">
                <a:latin typeface="Arial" charset="0"/>
                <a:cs typeface="Arial" charset="0"/>
              </a:rPr>
              <a:t>stado de CDC+</a:t>
            </a:r>
          </a:p>
        </p:txBody>
      </p:sp>
      <p:sp>
        <p:nvSpPr>
          <p:cNvPr id="28675" name="Content Placeholder 2"/>
          <p:cNvSpPr>
            <a:spLocks noGrp="1"/>
          </p:cNvSpPr>
          <p:nvPr>
            <p:ph idx="1"/>
          </p:nvPr>
        </p:nvSpPr>
        <p:spPr>
          <a:xfrm>
            <a:off x="152400" y="1905000"/>
            <a:ext cx="8991600" cy="3505200"/>
          </a:xfrm>
        </p:spPr>
        <p:txBody>
          <a:bodyPr/>
          <a:lstStyle/>
          <a:p>
            <a:pPr>
              <a:lnSpc>
                <a:spcPct val="115000"/>
              </a:lnSpc>
              <a:spcBef>
                <a:spcPts val="0"/>
              </a:spcBef>
              <a:spcAft>
                <a:spcPts val="1000"/>
              </a:spcAft>
            </a:pPr>
            <a:r>
              <a:rPr lang="es-ES" sz="2400" dirty="0">
                <a:latin typeface="arial" panose="020B0604020202020204" pitchFamily="34" charset="0"/>
              </a:rPr>
              <a:t>Administrar el programa </a:t>
            </a:r>
            <a:r>
              <a:rPr lang="es-ES" sz="2400" dirty="0" smtClean="0">
                <a:latin typeface="arial" panose="020B0604020202020204" pitchFamily="34" charset="0"/>
              </a:rPr>
              <a:t>de CDC </a:t>
            </a:r>
            <a:r>
              <a:rPr lang="es-ES" sz="2400" dirty="0">
                <a:latin typeface="arial" panose="020B0604020202020204" pitchFamily="34" charset="0"/>
              </a:rPr>
              <a:t>+</a:t>
            </a:r>
          </a:p>
          <a:p>
            <a:pPr>
              <a:lnSpc>
                <a:spcPct val="115000"/>
              </a:lnSpc>
              <a:spcBef>
                <a:spcPts val="0"/>
              </a:spcBef>
              <a:spcAft>
                <a:spcPts val="1000"/>
              </a:spcAft>
            </a:pPr>
            <a:r>
              <a:rPr lang="es-ES" sz="2400" dirty="0">
                <a:latin typeface="arial" panose="020B0604020202020204" pitchFamily="34" charset="0"/>
              </a:rPr>
              <a:t>Desarrollar </a:t>
            </a:r>
            <a:r>
              <a:rPr lang="es-ES" sz="2400" dirty="0" smtClean="0">
                <a:latin typeface="arial" panose="020B0604020202020204" pitchFamily="34" charset="0"/>
              </a:rPr>
              <a:t>e </a:t>
            </a:r>
            <a:r>
              <a:rPr lang="es-ES" sz="2400" dirty="0">
                <a:latin typeface="arial" panose="020B0604020202020204" pitchFamily="34" charset="0"/>
              </a:rPr>
              <a:t>interpretar </a:t>
            </a:r>
            <a:r>
              <a:rPr lang="es-ES" sz="2400" dirty="0" smtClean="0">
                <a:latin typeface="arial" panose="020B0604020202020204" pitchFamily="34" charset="0"/>
              </a:rPr>
              <a:t>los reglamentos; </a:t>
            </a:r>
            <a:endParaRPr lang="es-ES" sz="2400" dirty="0">
              <a:latin typeface="arial" panose="020B0604020202020204" pitchFamily="34" charset="0"/>
            </a:endParaRPr>
          </a:p>
          <a:p>
            <a:pPr>
              <a:lnSpc>
                <a:spcPct val="115000"/>
              </a:lnSpc>
              <a:spcBef>
                <a:spcPts val="0"/>
              </a:spcBef>
              <a:spcAft>
                <a:spcPts val="1000"/>
              </a:spcAft>
            </a:pPr>
            <a:r>
              <a:rPr lang="es-ES" sz="2400" dirty="0" smtClean="0">
                <a:latin typeface="arial" panose="020B0604020202020204" pitchFamily="34" charset="0"/>
              </a:rPr>
              <a:t>Monitorear el </a:t>
            </a:r>
            <a:r>
              <a:rPr lang="es-ES" sz="2400" dirty="0">
                <a:latin typeface="arial" panose="020B0604020202020204" pitchFamily="34" charset="0"/>
              </a:rPr>
              <a:t>Control de Calidad</a:t>
            </a:r>
          </a:p>
          <a:p>
            <a:pPr>
              <a:lnSpc>
                <a:spcPct val="115000"/>
              </a:lnSpc>
              <a:spcBef>
                <a:spcPts val="0"/>
              </a:spcBef>
              <a:spcAft>
                <a:spcPts val="1000"/>
              </a:spcAft>
            </a:pPr>
            <a:r>
              <a:rPr lang="es-ES" sz="2400" dirty="0" smtClean="0">
                <a:latin typeface="arial" panose="020B0604020202020204" pitchFamily="34" charset="0"/>
              </a:rPr>
              <a:t>Completar las </a:t>
            </a:r>
            <a:r>
              <a:rPr lang="es-ES" sz="2400" dirty="0" err="1" smtClean="0">
                <a:latin typeface="arial" panose="020B0604020202020204" pitchFamily="34" charset="0"/>
              </a:rPr>
              <a:t>obiglaciones</a:t>
            </a:r>
            <a:r>
              <a:rPr lang="es-ES" sz="2400" dirty="0" smtClean="0">
                <a:latin typeface="arial" panose="020B0604020202020204" pitchFamily="34" charset="0"/>
              </a:rPr>
              <a:t> </a:t>
            </a:r>
            <a:r>
              <a:rPr lang="es-ES" sz="2400" dirty="0">
                <a:latin typeface="arial" panose="020B0604020202020204" pitchFamily="34" charset="0"/>
              </a:rPr>
              <a:t>fiscales</a:t>
            </a:r>
          </a:p>
          <a:p>
            <a:pPr>
              <a:lnSpc>
                <a:spcPct val="115000"/>
              </a:lnSpc>
              <a:spcBef>
                <a:spcPts val="0"/>
              </a:spcBef>
              <a:spcAft>
                <a:spcPts val="1000"/>
              </a:spcAft>
            </a:pPr>
            <a:r>
              <a:rPr lang="en-US" sz="2400" dirty="0" err="1">
                <a:latin typeface="Arial" panose="020B0604020202020204" pitchFamily="34" charset="0"/>
                <a:ea typeface="Calibri" panose="020F0502020204030204" pitchFamily="34" charset="0"/>
                <a:cs typeface="Arial" panose="020B0604020202020204" pitchFamily="34" charset="0"/>
              </a:rPr>
              <a:t>Proveer</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servicio</a:t>
            </a:r>
            <a:r>
              <a:rPr lang="en-US" sz="2400" dirty="0">
                <a:latin typeface="Arial" panose="020B0604020202020204" pitchFamily="34" charset="0"/>
                <a:ea typeface="Calibri" panose="020F0502020204030204" pitchFamily="34" charset="0"/>
                <a:cs typeface="Arial" panose="020B0604020202020204" pitchFamily="34" charset="0"/>
              </a:rPr>
              <a:t> al </a:t>
            </a:r>
            <a:r>
              <a:rPr lang="en-US" sz="2400" dirty="0" err="1">
                <a:latin typeface="Arial" panose="020B0604020202020204" pitchFamily="34" charset="0"/>
                <a:ea typeface="Calibri" panose="020F0502020204030204" pitchFamily="34" charset="0"/>
                <a:cs typeface="Arial" panose="020B0604020202020204" pitchFamily="34" charset="0"/>
              </a:rPr>
              <a:t>cliente</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y</a:t>
            </a:r>
            <a:r>
              <a:rPr lang="es-ES" sz="2400" dirty="0">
                <a:latin typeface="arial" panose="020B0604020202020204" pitchFamily="34" charset="0"/>
              </a:rPr>
              <a:t> asistencia técnica</a:t>
            </a:r>
          </a:p>
          <a:p>
            <a:pPr>
              <a:lnSpc>
                <a:spcPct val="115000"/>
              </a:lnSpc>
              <a:spcBef>
                <a:spcPts val="0"/>
              </a:spcBef>
              <a:spcAft>
                <a:spcPts val="1000"/>
              </a:spcAft>
            </a:pPr>
            <a:r>
              <a:rPr lang="es-ES" sz="2400" dirty="0">
                <a:latin typeface="arial" panose="020B0604020202020204" pitchFamily="34" charset="0"/>
              </a:rPr>
              <a:t>Desarrollar y actualizar los materiales de entrenamiento </a:t>
            </a:r>
          </a:p>
        </p:txBody>
      </p:sp>
      <p:pic>
        <p:nvPicPr>
          <p:cNvPr id="6" name="Picture 5" descr="Tallahassee Capitol.jpg"/>
          <p:cNvPicPr>
            <a:picLocks noChangeAspect="1"/>
          </p:cNvPicPr>
          <p:nvPr/>
        </p:nvPicPr>
        <p:blipFill>
          <a:blip r:embed="rId3" cstate="print"/>
          <a:stretch>
            <a:fillRect/>
          </a:stretch>
        </p:blipFill>
        <p:spPr>
          <a:xfrm>
            <a:off x="2743200" y="5181600"/>
            <a:ext cx="1219200" cy="1371600"/>
          </a:xfrm>
          <a:prstGeom prst="rect">
            <a:avLst/>
          </a:prstGeom>
        </p:spPr>
      </p:pic>
      <p:pic>
        <p:nvPicPr>
          <p:cNvPr id="7" name="Picture 6" descr="Tallahassee citywide.jpg"/>
          <p:cNvPicPr>
            <a:picLocks noChangeAspect="1"/>
          </p:cNvPicPr>
          <p:nvPr/>
        </p:nvPicPr>
        <p:blipFill>
          <a:blip r:embed="rId4" cstate="print"/>
          <a:stretch>
            <a:fillRect/>
          </a:stretch>
        </p:blipFill>
        <p:spPr>
          <a:xfrm>
            <a:off x="4191000" y="5181600"/>
            <a:ext cx="1981199" cy="1338892"/>
          </a:xfrm>
          <a:prstGeom prst="rect">
            <a:avLst/>
          </a:prstGeom>
        </p:spPr>
      </p:pic>
      <p:pic>
        <p:nvPicPr>
          <p:cNvPr id="8" name="Picture 7" descr="three meet.JPG"/>
          <p:cNvPicPr>
            <a:picLocks noChangeAspect="1"/>
          </p:cNvPicPr>
          <p:nvPr/>
        </p:nvPicPr>
        <p:blipFill>
          <a:blip r:embed="rId5" cstate="print"/>
          <a:stretch>
            <a:fillRect/>
          </a:stretch>
        </p:blipFill>
        <p:spPr>
          <a:xfrm>
            <a:off x="6400800" y="5181600"/>
            <a:ext cx="1946539" cy="1295400"/>
          </a:xfrm>
          <a:prstGeom prst="rect">
            <a:avLst/>
          </a:prstGeom>
        </p:spPr>
      </p:pic>
      <p:pic>
        <p:nvPicPr>
          <p:cNvPr id="9" name="Picture 8" descr="lady cubicle.JPG"/>
          <p:cNvPicPr>
            <a:picLocks noChangeAspect="1"/>
          </p:cNvPicPr>
          <p:nvPr/>
        </p:nvPicPr>
        <p:blipFill>
          <a:blip r:embed="rId6" cstate="print"/>
          <a:stretch>
            <a:fillRect/>
          </a:stretch>
        </p:blipFill>
        <p:spPr>
          <a:xfrm>
            <a:off x="457200" y="5181600"/>
            <a:ext cx="1904999" cy="1315914"/>
          </a:xfrm>
          <a:prstGeom prst="rect">
            <a:avLst/>
          </a:prstGeom>
        </p:spPr>
      </p:pic>
      <p:sp>
        <p:nvSpPr>
          <p:cNvPr id="2" name="Rectangle 1"/>
          <p:cNvSpPr/>
          <p:nvPr/>
        </p:nvSpPr>
        <p:spPr>
          <a:xfrm>
            <a:off x="8384221" y="616922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12DC5409-B2AB-4FF7-A344-AF1FD39F3D29}"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1485900"/>
            <a:ext cx="8229600" cy="1143000"/>
          </a:xfrm>
        </p:spPr>
        <p:txBody>
          <a:bodyPr/>
          <a:lstStyle/>
          <a:p>
            <a:pPr algn="ctr"/>
            <a:r>
              <a:rPr lang="en-US" sz="4000" dirty="0" err="1" smtClean="0">
                <a:latin typeface="Arial" charset="0"/>
                <a:cs typeface="Arial" charset="0"/>
              </a:rPr>
              <a:t>Oficina</a:t>
            </a:r>
            <a:r>
              <a:rPr lang="en-US" sz="4000" dirty="0" smtClean="0">
                <a:latin typeface="Arial" charset="0"/>
                <a:cs typeface="Arial" charset="0"/>
              </a:rPr>
              <a:t> del Estado </a:t>
            </a:r>
            <a:r>
              <a:rPr lang="en-US" sz="4000" dirty="0" smtClean="0">
                <a:latin typeface="Arial" charset="0"/>
                <a:cs typeface="Arial" charset="0"/>
              </a:rPr>
              <a:t>de </a:t>
            </a:r>
            <a:r>
              <a:rPr lang="en-US" sz="4000" dirty="0" smtClean="0">
                <a:latin typeface="Arial" charset="0"/>
                <a:cs typeface="Arial" charset="0"/>
              </a:rPr>
              <a:t>CDC+</a:t>
            </a:r>
            <a:br>
              <a:rPr lang="en-US" sz="4000" dirty="0" smtClean="0">
                <a:latin typeface="Arial" charset="0"/>
                <a:cs typeface="Arial" charset="0"/>
              </a:rPr>
            </a:br>
            <a:r>
              <a:rPr lang="en-US" sz="4000" dirty="0" smtClean="0">
                <a:latin typeface="Arial" charset="0"/>
                <a:cs typeface="Arial" charset="0"/>
              </a:rPr>
              <a:t>Fiscal / Employer Agent (F/EA)</a:t>
            </a:r>
            <a:br>
              <a:rPr lang="en-US" sz="4000" dirty="0" smtClean="0">
                <a:latin typeface="Arial" charset="0"/>
                <a:cs typeface="Arial" charset="0"/>
              </a:rPr>
            </a:br>
            <a:endParaRPr lang="en-US" sz="4000" dirty="0" smtClean="0">
              <a:latin typeface="Arial" charset="0"/>
              <a:cs typeface="Arial" charset="0"/>
            </a:endParaRPr>
          </a:p>
        </p:txBody>
      </p:sp>
      <p:sp>
        <p:nvSpPr>
          <p:cNvPr id="29699" name="Content Placeholder 2"/>
          <p:cNvSpPr>
            <a:spLocks noGrp="1"/>
          </p:cNvSpPr>
          <p:nvPr>
            <p:ph idx="1"/>
          </p:nvPr>
        </p:nvSpPr>
        <p:spPr>
          <a:xfrm>
            <a:off x="274674" y="2819400"/>
            <a:ext cx="8640726" cy="2286000"/>
          </a:xfrm>
        </p:spPr>
        <p:txBody>
          <a:bodyPr/>
          <a:lstStyle/>
          <a:p>
            <a:r>
              <a:rPr lang="es-ES" sz="2400" dirty="0" smtClean="0">
                <a:latin typeface="arial" panose="020B0604020202020204" pitchFamily="34" charset="0"/>
              </a:rPr>
              <a:t>Solicitar </a:t>
            </a:r>
            <a:r>
              <a:rPr lang="es-ES" sz="2400" dirty="0">
                <a:latin typeface="arial" panose="020B0604020202020204" pitchFamily="34" charset="0"/>
              </a:rPr>
              <a:t>y </a:t>
            </a:r>
            <a:r>
              <a:rPr lang="es-ES" sz="2400" dirty="0" smtClean="0">
                <a:latin typeface="arial" panose="020B0604020202020204" pitchFamily="34" charset="0"/>
              </a:rPr>
              <a:t>recibir el </a:t>
            </a:r>
            <a:r>
              <a:rPr lang="es-ES" sz="2400" dirty="0">
                <a:latin typeface="arial" panose="020B0604020202020204" pitchFamily="34" charset="0"/>
              </a:rPr>
              <a:t>presupuesto </a:t>
            </a:r>
            <a:r>
              <a:rPr lang="es-ES" sz="2400" dirty="0" smtClean="0">
                <a:latin typeface="arial" panose="020B0604020202020204" pitchFamily="34" charset="0"/>
              </a:rPr>
              <a:t>mensual de cada participante</a:t>
            </a:r>
            <a:endParaRPr lang="es-ES" sz="2400" dirty="0">
              <a:latin typeface="arial" panose="020B0604020202020204" pitchFamily="34" charset="0"/>
            </a:endParaRPr>
          </a:p>
          <a:p>
            <a:r>
              <a:rPr lang="es-ES" sz="2400" dirty="0" smtClean="0">
                <a:latin typeface="arial" panose="020B0604020202020204" pitchFamily="34" charset="0"/>
              </a:rPr>
              <a:t>Asignar </a:t>
            </a:r>
            <a:r>
              <a:rPr lang="es-ES" sz="2400" dirty="0">
                <a:latin typeface="arial" panose="020B0604020202020204" pitchFamily="34" charset="0"/>
              </a:rPr>
              <a:t>el número de identificación del proveedor</a:t>
            </a:r>
          </a:p>
          <a:p>
            <a:r>
              <a:rPr lang="es-ES" sz="2400" dirty="0" smtClean="0">
                <a:latin typeface="arial" panose="020B0604020202020204" pitchFamily="34" charset="0"/>
              </a:rPr>
              <a:t>Proveer </a:t>
            </a:r>
            <a:r>
              <a:rPr lang="es-ES" sz="2400" dirty="0">
                <a:latin typeface="arial" panose="020B0604020202020204" pitchFamily="34" charset="0"/>
              </a:rPr>
              <a:t>servicios bancarios, pagar </a:t>
            </a:r>
            <a:r>
              <a:rPr lang="es-ES" sz="2400" dirty="0" smtClean="0">
                <a:latin typeface="arial" panose="020B0604020202020204" pitchFamily="34" charset="0"/>
              </a:rPr>
              <a:t>facturas, impuestos </a:t>
            </a:r>
            <a:r>
              <a:rPr lang="es-ES" sz="2400" dirty="0" smtClean="0">
                <a:latin typeface="arial" panose="020B0604020202020204" pitchFamily="34" charset="0"/>
              </a:rPr>
              <a:t>(</a:t>
            </a:r>
            <a:r>
              <a:rPr lang="es-ES" sz="2400" dirty="0" err="1" smtClean="0">
                <a:latin typeface="arial" panose="020B0604020202020204" pitchFamily="34" charset="0"/>
              </a:rPr>
              <a:t>taxes</a:t>
            </a:r>
            <a:r>
              <a:rPr lang="es-ES" sz="2400" dirty="0" smtClean="0">
                <a:latin typeface="arial" panose="020B0604020202020204" pitchFamily="34" charset="0"/>
              </a:rPr>
              <a:t>), y enviar </a:t>
            </a:r>
            <a:r>
              <a:rPr lang="es-ES" sz="2400" dirty="0">
                <a:latin typeface="arial" panose="020B0604020202020204" pitchFamily="34" charset="0"/>
              </a:rPr>
              <a:t>estados de cuenta </a:t>
            </a:r>
            <a:r>
              <a:rPr lang="es-ES" sz="2400" dirty="0" smtClean="0">
                <a:latin typeface="arial" panose="020B0604020202020204" pitchFamily="34" charset="0"/>
              </a:rPr>
              <a:t>mensuales </a:t>
            </a:r>
            <a:endParaRPr lang="es-ES" sz="2400" dirty="0">
              <a:latin typeface="arial" panose="020B0604020202020204" pitchFamily="34" charset="0"/>
            </a:endParaRPr>
          </a:p>
        </p:txBody>
      </p:sp>
      <p:pic>
        <p:nvPicPr>
          <p:cNvPr id="4" name="Picture 3" descr="guy cubicle.JPG"/>
          <p:cNvPicPr>
            <a:picLocks noChangeAspect="1"/>
          </p:cNvPicPr>
          <p:nvPr/>
        </p:nvPicPr>
        <p:blipFill>
          <a:blip r:embed="rId3" cstate="print"/>
          <a:stretch>
            <a:fillRect/>
          </a:stretch>
        </p:blipFill>
        <p:spPr>
          <a:xfrm>
            <a:off x="6781800" y="5396023"/>
            <a:ext cx="1846836" cy="1219200"/>
          </a:xfrm>
          <a:prstGeom prst="rect">
            <a:avLst/>
          </a:prstGeom>
        </p:spPr>
      </p:pic>
      <p:pic>
        <p:nvPicPr>
          <p:cNvPr id="5" name="Picture 4" descr="scale with paper money.JPG"/>
          <p:cNvPicPr>
            <a:picLocks noChangeAspect="1"/>
          </p:cNvPicPr>
          <p:nvPr/>
        </p:nvPicPr>
        <p:blipFill>
          <a:blip r:embed="rId4" cstate="print"/>
          <a:stretch>
            <a:fillRect/>
          </a:stretch>
        </p:blipFill>
        <p:spPr>
          <a:xfrm>
            <a:off x="4811262" y="5392479"/>
            <a:ext cx="1709159" cy="1219200"/>
          </a:xfrm>
          <a:prstGeom prst="rect">
            <a:avLst/>
          </a:prstGeom>
        </p:spPr>
      </p:pic>
      <p:pic>
        <p:nvPicPr>
          <p:cNvPr id="6" name="Picture 5" descr="bank statement.JPG"/>
          <p:cNvPicPr>
            <a:picLocks noChangeAspect="1"/>
          </p:cNvPicPr>
          <p:nvPr/>
        </p:nvPicPr>
        <p:blipFill>
          <a:blip r:embed="rId5" cstate="print"/>
          <a:stretch>
            <a:fillRect/>
          </a:stretch>
        </p:blipFill>
        <p:spPr>
          <a:xfrm>
            <a:off x="613033" y="5402638"/>
            <a:ext cx="1851951" cy="1219201"/>
          </a:xfrm>
          <a:prstGeom prst="rect">
            <a:avLst/>
          </a:prstGeom>
        </p:spPr>
      </p:pic>
      <p:pic>
        <p:nvPicPr>
          <p:cNvPr id="7" name="Picture 6" descr="blocks say BUDGET.JPG"/>
          <p:cNvPicPr>
            <a:picLocks noChangeAspect="1"/>
          </p:cNvPicPr>
          <p:nvPr/>
        </p:nvPicPr>
        <p:blipFill>
          <a:blip r:embed="rId6" cstate="print"/>
          <a:stretch>
            <a:fillRect/>
          </a:stretch>
        </p:blipFill>
        <p:spPr>
          <a:xfrm>
            <a:off x="2808754" y="5392479"/>
            <a:ext cx="1737645" cy="1239520"/>
          </a:xfrm>
          <a:prstGeom prst="rect">
            <a:avLst/>
          </a:prstGeom>
        </p:spPr>
      </p:pic>
      <p:sp>
        <p:nvSpPr>
          <p:cNvPr id="2" name="Rectangle 1"/>
          <p:cNvSpPr/>
          <p:nvPr/>
        </p:nvSpPr>
        <p:spPr>
          <a:xfrm>
            <a:off x="8698296" y="6352655"/>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33A9C1D3-BC38-4687-80AC-995CB4F4BE55}"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741680" y="2660712"/>
            <a:ext cx="7227766" cy="3971666"/>
          </a:xfrm>
        </p:spPr>
        <p:txBody>
          <a:bodyPr/>
          <a:lstStyle/>
          <a:p>
            <a:pPr>
              <a:buFontTx/>
              <a:buNone/>
            </a:pPr>
            <a:endParaRPr lang="en-US" sz="800" b="1" dirty="0" smtClean="0">
              <a:latin typeface="Arial" charset="0"/>
              <a:cs typeface="Arial" charset="0"/>
            </a:endParaRPr>
          </a:p>
          <a:p>
            <a:pPr>
              <a:buFont typeface="Wingdings" panose="05000000000000000000" pitchFamily="2" charset="2"/>
              <a:buChar char="Ø"/>
            </a:pPr>
            <a:r>
              <a:rPr lang="es-ES" sz="1800" dirty="0" smtClean="0">
                <a:latin typeface="Arial" panose="020B0604020202020204" pitchFamily="34" charset="0"/>
                <a:cs typeface="Arial" panose="020B0604020202020204" pitchFamily="34" charset="0"/>
              </a:rPr>
              <a:t> Luego de que se haya inscrito en el programa del CDC+, el participante/representante deberá inscribirse en el repositorio de información de AHCA</a:t>
            </a:r>
            <a:r>
              <a:rPr lang="es-ES" sz="1800" dirty="0" smtClean="0">
                <a:solidFill>
                  <a:schemeClr val="tx1"/>
                </a:solidFill>
                <a:latin typeface="Arial" panose="020B0604020202020204" pitchFamily="34" charset="0"/>
                <a:cs typeface="Arial" panose="020B0604020202020204" pitchFamily="34" charset="0"/>
              </a:rPr>
              <a:t>: </a:t>
            </a:r>
            <a:r>
              <a:rPr lang="en-US" altLang="en-US" sz="1800" b="1" u="sng" dirty="0">
                <a:solidFill>
                  <a:schemeClr val="tx1"/>
                </a:solidFill>
                <a:latin typeface="Arial" panose="020B0604020202020204" pitchFamily="34" charset="0"/>
                <a:cs typeface="Arial" panose="020B0604020202020204" pitchFamily="34" charset="0"/>
                <a:hlinkClick r:id="rId3"/>
              </a:rPr>
              <a:t>https://</a:t>
            </a:r>
            <a:r>
              <a:rPr lang="en-US" altLang="en-US" sz="1800" b="1" u="sng" dirty="0" smtClean="0">
                <a:solidFill>
                  <a:schemeClr val="tx1"/>
                </a:solidFill>
                <a:latin typeface="Arial" panose="020B0604020202020204" pitchFamily="34" charset="0"/>
                <a:cs typeface="Arial" panose="020B0604020202020204" pitchFamily="34" charset="0"/>
                <a:hlinkClick r:id="rId3"/>
              </a:rPr>
              <a:t>apps.ahca.myflorida.com/SingleSignOnPortal</a:t>
            </a:r>
            <a:r>
              <a:rPr lang="en-US" altLang="en-US" sz="1800" b="1" dirty="0" smtClean="0">
                <a:solidFill>
                  <a:schemeClr val="tx1"/>
                </a:solidFill>
                <a:latin typeface="Arial" panose="020B0604020202020204" pitchFamily="34" charset="0"/>
                <a:cs typeface="Arial" panose="020B0604020202020204" pitchFamily="34" charset="0"/>
              </a:rPr>
              <a:t> </a:t>
            </a:r>
            <a:r>
              <a:rPr lang="es-ES" sz="1800" dirty="0" smtClean="0">
                <a:latin typeface="Arial" panose="020B0604020202020204" pitchFamily="34" charset="0"/>
                <a:cs typeface="Arial" panose="020B0604020202020204" pitchFamily="34" charset="0"/>
              </a:rPr>
              <a:t>A </a:t>
            </a:r>
            <a:r>
              <a:rPr lang="es-ES" sz="1800" dirty="0">
                <a:latin typeface="Arial" panose="020B0604020202020204" pitchFamily="34" charset="0"/>
                <a:cs typeface="Arial" panose="020B0604020202020204" pitchFamily="34" charset="0"/>
              </a:rPr>
              <a:t>partir del 25 de Mayo 2015 </a:t>
            </a:r>
            <a:r>
              <a:rPr lang="es-ES" sz="1800" dirty="0" err="1">
                <a:latin typeface="Arial" panose="020B0604020202020204" pitchFamily="34" charset="0"/>
                <a:cs typeface="Arial" panose="020B0604020202020204" pitchFamily="34" charset="0"/>
              </a:rPr>
              <a:t>via</a:t>
            </a:r>
            <a:r>
              <a:rPr lang="es-ES" sz="1800" dirty="0">
                <a:latin typeface="Arial" panose="020B0604020202020204" pitchFamily="34" charset="0"/>
                <a:cs typeface="Arial" panose="020B0604020202020204" pitchFamily="34" charset="0"/>
              </a:rPr>
              <a:t> </a:t>
            </a:r>
            <a:r>
              <a:rPr lang="es-ES" sz="1800" i="1" dirty="0">
                <a:latin typeface="Arial" panose="020B0604020202020204" pitchFamily="34" charset="0"/>
                <a:cs typeface="Arial" panose="020B0604020202020204" pitchFamily="34" charset="0"/>
              </a:rPr>
              <a:t>“</a:t>
            </a:r>
            <a:r>
              <a:rPr lang="es-ES" sz="1800" i="1" dirty="0" err="1">
                <a:latin typeface="Arial" panose="020B0604020202020204" pitchFamily="34" charset="0"/>
                <a:cs typeface="Arial" panose="020B0604020202020204" pitchFamily="34" charset="0"/>
              </a:rPr>
              <a:t>Care</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Provider</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Background</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Screening</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Clearinghouse</a:t>
            </a:r>
            <a:r>
              <a:rPr lang="es-ES" sz="1800" i="1"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s-ES" altLang="en-US" sz="1800" dirty="0" smtClean="0">
                <a:latin typeface="Arial" panose="020B0604020202020204" pitchFamily="34" charset="0"/>
                <a:cs typeface="Arial" panose="020B0604020202020204" pitchFamily="34" charset="0"/>
              </a:rPr>
              <a:t>Una vez que se inscriba recibirá un n</a:t>
            </a:r>
            <a:r>
              <a:rPr lang="es-PR" sz="1800" dirty="0" smtClean="0">
                <a:latin typeface="Arial" panose="020B0604020202020204" pitchFamily="34" charset="0"/>
                <a:cs typeface="Arial" panose="020B0604020202020204" pitchFamily="34" charset="0"/>
              </a:rPr>
              <a:t>ú</a:t>
            </a:r>
            <a:r>
              <a:rPr lang="es-ES" altLang="en-US" sz="1800" dirty="0" smtClean="0">
                <a:latin typeface="Arial" panose="020B0604020202020204" pitchFamily="34" charset="0"/>
                <a:cs typeface="Arial" panose="020B0604020202020204" pitchFamily="34" charset="0"/>
              </a:rPr>
              <a:t>mero de identificación </a:t>
            </a:r>
            <a:r>
              <a:rPr lang="en-US" altLang="en-US" sz="1800" dirty="0" smtClean="0">
                <a:latin typeface="Arial" panose="020B0604020202020204" pitchFamily="34" charset="0"/>
                <a:cs typeface="Arial" panose="020B0604020202020204" pitchFamily="34" charset="0"/>
              </a:rPr>
              <a:t>y </a:t>
            </a:r>
            <a:r>
              <a:rPr lang="en-US" altLang="en-US" sz="1800" dirty="0" err="1" smtClean="0">
                <a:latin typeface="Arial" panose="020B0604020202020204" pitchFamily="34" charset="0"/>
                <a:cs typeface="Arial" panose="020B0604020202020204" pitchFamily="34" charset="0"/>
              </a:rPr>
              <a:t>mantendr</a:t>
            </a:r>
            <a:r>
              <a:rPr lang="en-US" sz="1800" dirty="0" err="1" smtClean="0">
                <a:latin typeface="Arial" panose="020B0604020202020204" pitchFamily="34" charset="0"/>
                <a:cs typeface="Arial" panose="020B0604020202020204" pitchFamily="34" charset="0"/>
              </a:rPr>
              <a:t>á</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una</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lista</a:t>
            </a:r>
            <a:r>
              <a:rPr lang="en-US" altLang="en-US" sz="1800" dirty="0" smtClean="0">
                <a:latin typeface="Arial" panose="020B0604020202020204" pitchFamily="34" charset="0"/>
                <a:cs typeface="Arial" panose="020B0604020202020204" pitchFamily="34" charset="0"/>
              </a:rPr>
              <a:t> de </a:t>
            </a:r>
            <a:r>
              <a:rPr lang="en-US" altLang="en-US" sz="1800" dirty="0" err="1" smtClean="0">
                <a:latin typeface="Arial" panose="020B0604020202020204" pitchFamily="34" charset="0"/>
                <a:cs typeface="Arial" panose="020B0604020202020204" pitchFamily="34" charset="0"/>
              </a:rPr>
              <a:t>todos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sus</a:t>
            </a:r>
            <a:r>
              <a:rPr lang="en-US" altLang="en-US" sz="1800" dirty="0" smtClean="0">
                <a:latin typeface="Arial" panose="020B0604020202020204" pitchFamily="34" charset="0"/>
                <a:cs typeface="Arial" panose="020B0604020202020204" pitchFamily="34" charset="0"/>
              </a:rPr>
              <a:t> </a:t>
            </a:r>
            <a:r>
              <a:rPr lang="en-US" altLang="en-US" sz="1800" dirty="0" err="1" smtClean="0">
                <a:latin typeface="Arial" panose="020B0604020202020204" pitchFamily="34" charset="0"/>
                <a:cs typeface="Arial" panose="020B0604020202020204" pitchFamily="34" charset="0"/>
              </a:rPr>
              <a:t>empleados</a:t>
            </a:r>
            <a:r>
              <a:rPr lang="en-US" altLang="en-US" sz="1800" dirty="0" smtClean="0">
                <a:latin typeface="Arial" panose="020B0604020202020204" pitchFamily="34" charset="0"/>
                <a:cs typeface="Arial" panose="020B0604020202020204" pitchFamily="34" charset="0"/>
              </a:rPr>
              <a:t>/</a:t>
            </a:r>
            <a:r>
              <a:rPr lang="en-US" altLang="en-US" sz="1800" dirty="0" err="1" smtClean="0">
                <a:latin typeface="Arial" panose="020B0604020202020204" pitchFamily="34" charset="0"/>
                <a:cs typeface="Arial" panose="020B0604020202020204" pitchFamily="34" charset="0"/>
              </a:rPr>
              <a:t>agencias</a:t>
            </a:r>
            <a:r>
              <a:rPr lang="en-US" altLang="en-US" sz="1800" dirty="0" smtClean="0">
                <a:latin typeface="Arial" panose="020B0604020202020204" pitchFamily="34" charset="0"/>
                <a:cs typeface="Arial" panose="020B0604020202020204" pitchFamily="34" charset="0"/>
              </a:rPr>
              <a:t> a </a:t>
            </a:r>
            <a:r>
              <a:rPr lang="en-US" altLang="en-US" sz="1800" dirty="0" err="1" smtClean="0">
                <a:latin typeface="Arial" panose="020B0604020202020204" pitchFamily="34" charset="0"/>
                <a:cs typeface="Arial" panose="020B0604020202020204" pitchFamily="34" charset="0"/>
              </a:rPr>
              <a:t>traves</a:t>
            </a:r>
            <a:r>
              <a:rPr lang="en-US" altLang="en-US" sz="1800" dirty="0" smtClean="0">
                <a:latin typeface="Arial" panose="020B0604020202020204" pitchFamily="34" charset="0"/>
                <a:cs typeface="Arial" panose="020B0604020202020204" pitchFamily="34" charset="0"/>
              </a:rPr>
              <a:t> del </a:t>
            </a:r>
            <a:r>
              <a:rPr lang="es-ES" sz="1800" dirty="0">
                <a:latin typeface="Arial" panose="020B0604020202020204" pitchFamily="34" charset="0"/>
                <a:cs typeface="Arial" panose="020B0604020202020204" pitchFamily="34" charset="0"/>
              </a:rPr>
              <a:t>repositorio de información</a:t>
            </a:r>
            <a:endParaRPr lang="es-ES" altLang="en-US" sz="1800" dirty="0" smtClean="0">
              <a:latin typeface="Arial" panose="020B0604020202020204" pitchFamily="34" charset="0"/>
              <a:cs typeface="Arial" panose="020B0604020202020204" pitchFamily="34" charset="0"/>
            </a:endParaRPr>
          </a:p>
        </p:txBody>
      </p:sp>
      <p:sp>
        <p:nvSpPr>
          <p:cNvPr id="46082" name="Title 1"/>
          <p:cNvSpPr>
            <a:spLocks noGrp="1"/>
          </p:cNvSpPr>
          <p:nvPr>
            <p:ph type="title"/>
          </p:nvPr>
        </p:nvSpPr>
        <p:spPr>
          <a:xfrm>
            <a:off x="546688" y="1951088"/>
            <a:ext cx="8422758" cy="419099"/>
          </a:xfrm>
        </p:spPr>
        <p:txBody>
          <a:bodyPr/>
          <a:lstStyle/>
          <a:p>
            <a:pPr algn="ctr"/>
            <a:r>
              <a:rPr lang="es-ES" sz="3600" dirty="0" smtClean="0">
                <a:latin typeface="arial" panose="020B0604020202020204" pitchFamily="34" charset="0"/>
              </a:rPr>
              <a:t>Nuevo procedimiento para completar el nivel 2 de Antecedentes</a:t>
            </a:r>
            <a:endParaRPr lang="es-ES" sz="3600" dirty="0">
              <a:effectLst/>
              <a:latin typeface="arial" panose="020B0604020202020204" pitchFamily="34" charset="0"/>
            </a:endParaRPr>
          </a:p>
        </p:txBody>
      </p:sp>
      <p:sp>
        <p:nvSpPr>
          <p:cNvPr id="2" name="Rectangle 1"/>
          <p:cNvSpPr/>
          <p:nvPr/>
        </p:nvSpPr>
        <p:spPr>
          <a:xfrm>
            <a:off x="8493642" y="63246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8FD7A1C-518F-4E2C-AA1D-76DFFFE60FA1}"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7" name="Picture 6" descr="magnify.jpg"/>
          <p:cNvPicPr>
            <a:picLocks noChangeAspect="1"/>
          </p:cNvPicPr>
          <p:nvPr/>
        </p:nvPicPr>
        <p:blipFill>
          <a:blip r:embed="rId4" cstate="print"/>
          <a:stretch>
            <a:fillRect/>
          </a:stretch>
        </p:blipFill>
        <p:spPr>
          <a:xfrm>
            <a:off x="-495526" y="3203636"/>
            <a:ext cx="1981200" cy="2435060"/>
          </a:xfrm>
          <a:prstGeom prst="rect">
            <a:avLst/>
          </a:prstGeom>
          <a:scene3d>
            <a:camera prst="orthographicFront">
              <a:rot lat="0" lon="19799975" rev="18000000"/>
            </a:camera>
            <a:lightRig rig="threePt" dir="t"/>
          </a:scene3d>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2667000" cy="3432629"/>
          </a:xfrm>
        </p:spPr>
        <p:txBody>
          <a:bodyPr/>
          <a:lstStyle/>
          <a:p>
            <a:pPr marL="457200" lvl="1" indent="0">
              <a:buNone/>
            </a:pPr>
            <a:r>
              <a:rPr lang="en-US" sz="2000" b="1" u="sng" dirty="0" err="1" smtClean="0">
                <a:solidFill>
                  <a:srgbClr val="262671"/>
                </a:solidFill>
                <a:latin typeface="Arial" pitchFamily="34" charset="0"/>
                <a:cs typeface="Arial" pitchFamily="34" charset="0"/>
              </a:rPr>
              <a:t>Herramientas</a:t>
            </a:r>
            <a:r>
              <a:rPr lang="en-US" sz="2000" b="1" u="sng" dirty="0" smtClean="0">
                <a:solidFill>
                  <a:srgbClr val="262671"/>
                </a:solidFill>
                <a:latin typeface="Arial" pitchFamily="34" charset="0"/>
                <a:cs typeface="Arial" pitchFamily="34" charset="0"/>
              </a:rPr>
              <a:t> del </a:t>
            </a:r>
            <a:r>
              <a:rPr lang="en-US" sz="2000" b="1" u="sng" dirty="0" err="1" smtClean="0">
                <a:solidFill>
                  <a:srgbClr val="262671"/>
                </a:solidFill>
                <a:latin typeface="Arial" pitchFamily="34" charset="0"/>
                <a:cs typeface="Arial" pitchFamily="34" charset="0"/>
              </a:rPr>
              <a:t>Programa</a:t>
            </a:r>
            <a:endParaRPr lang="en-US" sz="2000" b="1" u="sng" dirty="0">
              <a:solidFill>
                <a:srgbClr val="262671"/>
              </a:solidFill>
              <a:latin typeface="Arial" pitchFamily="34" charset="0"/>
              <a:cs typeface="Arial" pitchFamily="34" charset="0"/>
            </a:endParaRPr>
          </a:p>
          <a:p>
            <a:pPr marL="457200" lvl="1" indent="0">
              <a:buNone/>
            </a:pPr>
            <a:r>
              <a:rPr lang="en-US" sz="1800" dirty="0">
                <a:solidFill>
                  <a:srgbClr val="990000"/>
                </a:solidFill>
                <a:latin typeface="Arial" pitchFamily="34" charset="0"/>
                <a:cs typeface="Arial" pitchFamily="34" charset="0"/>
              </a:rPr>
              <a:t>CDC+ Rule Handbook</a:t>
            </a:r>
          </a:p>
          <a:p>
            <a:pPr marL="457200" lvl="1" indent="0">
              <a:buNone/>
            </a:pPr>
            <a:r>
              <a:rPr lang="es-PR" sz="1800" dirty="0" smtClean="0">
                <a:solidFill>
                  <a:srgbClr val="C00000"/>
                </a:solidFill>
                <a:latin typeface="Arial" pitchFamily="34" charset="0"/>
                <a:cs typeface="Arial" pitchFamily="34" charset="0"/>
              </a:rPr>
              <a:t>Gu</a:t>
            </a:r>
            <a:r>
              <a:rPr lang="es-PR" sz="1800" dirty="0" smtClean="0">
                <a:solidFill>
                  <a:srgbClr val="C00000"/>
                </a:solidFill>
              </a:rPr>
              <a:t>í</a:t>
            </a:r>
            <a:r>
              <a:rPr lang="es-PR" sz="1800" dirty="0" smtClean="0">
                <a:solidFill>
                  <a:srgbClr val="C00000"/>
                </a:solidFill>
                <a:latin typeface="Arial" pitchFamily="34" charset="0"/>
                <a:cs typeface="Arial" pitchFamily="34" charset="0"/>
              </a:rPr>
              <a:t>a del Programa</a:t>
            </a:r>
            <a:endParaRPr lang="en-US" sz="1800" dirty="0" smtClean="0">
              <a:solidFill>
                <a:srgbClr val="C00000"/>
              </a:solidFill>
              <a:latin typeface="Arial" pitchFamily="34" charset="0"/>
              <a:cs typeface="Arial" pitchFamily="34" charset="0"/>
            </a:endParaRPr>
          </a:p>
          <a:p>
            <a:pPr marL="457200" lvl="1" indent="0">
              <a:buNone/>
            </a:pPr>
            <a:r>
              <a:rPr lang="en-US" sz="1800" dirty="0" err="1" smtClean="0">
                <a:solidFill>
                  <a:srgbClr val="C00000"/>
                </a:solidFill>
                <a:latin typeface="Arial" pitchFamily="34" charset="0"/>
                <a:cs typeface="Arial" pitchFamily="34" charset="0"/>
              </a:rPr>
              <a:t>Ap</a:t>
            </a:r>
            <a:r>
              <a:rPr lang="es-PR" sz="1800" dirty="0" smtClean="0">
                <a:solidFill>
                  <a:srgbClr val="C00000"/>
                </a:solidFill>
              </a:rPr>
              <a:t>é</a:t>
            </a:r>
            <a:r>
              <a:rPr lang="en-US" sz="1800" dirty="0" err="1" smtClean="0">
                <a:solidFill>
                  <a:srgbClr val="C00000"/>
                </a:solidFill>
                <a:latin typeface="Arial" pitchFamily="34" charset="0"/>
                <a:cs typeface="Arial" pitchFamily="34" charset="0"/>
              </a:rPr>
              <a:t>ndice</a:t>
            </a:r>
            <a:r>
              <a:rPr lang="en-US" sz="1800" dirty="0" smtClean="0">
                <a:solidFill>
                  <a:srgbClr val="C00000"/>
                </a:solidFill>
                <a:latin typeface="Arial" pitchFamily="34" charset="0"/>
                <a:cs typeface="Arial" pitchFamily="34" charset="0"/>
              </a:rPr>
              <a:t> del </a:t>
            </a:r>
            <a:r>
              <a:rPr lang="en-US" sz="1800" dirty="0" smtClean="0">
                <a:solidFill>
                  <a:srgbClr val="C00000"/>
                </a:solidFill>
                <a:latin typeface="Arial" pitchFamily="34" charset="0"/>
                <a:cs typeface="Arial" pitchFamily="34" charset="0"/>
              </a:rPr>
              <a:t>CDC</a:t>
            </a:r>
            <a:r>
              <a:rPr lang="en-US" sz="1800" dirty="0">
                <a:solidFill>
                  <a:srgbClr val="C00000"/>
                </a:solidFill>
                <a:latin typeface="Arial" pitchFamily="34" charset="0"/>
                <a:cs typeface="Arial" pitchFamily="34" charset="0"/>
              </a:rPr>
              <a:t>+ Participant Notebook</a:t>
            </a:r>
            <a:r>
              <a:rPr lang="en-US" sz="2600" b="1" dirty="0">
                <a:solidFill>
                  <a:srgbClr val="C00000"/>
                </a:solidFill>
                <a:latin typeface="Arial" pitchFamily="34" charset="0"/>
                <a:cs typeface="Arial" pitchFamily="34" charset="0"/>
              </a:rPr>
              <a:t/>
            </a:r>
            <a:br>
              <a:rPr lang="en-US" sz="2600" b="1" dirty="0">
                <a:solidFill>
                  <a:srgbClr val="C00000"/>
                </a:solidFill>
                <a:latin typeface="Arial" pitchFamily="34" charset="0"/>
                <a:cs typeface="Arial" pitchFamily="34" charset="0"/>
              </a:rPr>
            </a:br>
            <a:endParaRPr lang="en-US" dirty="0">
              <a:solidFill>
                <a:srgbClr val="C00000"/>
              </a:solidFill>
            </a:endParaRPr>
          </a:p>
        </p:txBody>
      </p:sp>
      <p:sp>
        <p:nvSpPr>
          <p:cNvPr id="5" name="Rectangle 4"/>
          <p:cNvSpPr/>
          <p:nvPr/>
        </p:nvSpPr>
        <p:spPr>
          <a:xfrm>
            <a:off x="1143000" y="6361882"/>
            <a:ext cx="5714999" cy="400110"/>
          </a:xfrm>
          <a:prstGeom prst="rect">
            <a:avLst/>
          </a:prstGeom>
        </p:spPr>
        <p:txBody>
          <a:bodyPr wrap="square">
            <a:spAutoFit/>
          </a:bodyPr>
          <a:lstStyle/>
          <a:p>
            <a:r>
              <a:rPr lang="en-US" sz="2000" b="1" kern="0" dirty="0">
                <a:solidFill>
                  <a:srgbClr val="6B8ED1">
                    <a:lumMod val="50000"/>
                  </a:srgbClr>
                </a:solidFill>
                <a:latin typeface="Arial" pitchFamily="34" charset="0"/>
                <a:ea typeface="+mj-ea"/>
                <a:cs typeface="Arial" pitchFamily="34" charset="0"/>
              </a:rPr>
              <a:t>http://</a:t>
            </a:r>
            <a:r>
              <a:rPr lang="en-US" sz="2000" b="1" kern="0" dirty="0" smtClean="0">
                <a:solidFill>
                  <a:srgbClr val="6B8ED1">
                    <a:lumMod val="50000"/>
                  </a:srgbClr>
                </a:solidFill>
                <a:latin typeface="Arial" pitchFamily="34" charset="0"/>
                <a:ea typeface="+mj-ea"/>
                <a:cs typeface="Arial" pitchFamily="34" charset="0"/>
              </a:rPr>
              <a:t>apdcares.org/cdcplus/consumers</a:t>
            </a:r>
            <a:endParaRPr lang="es-ES" sz="2400" dirty="0">
              <a:effectLst/>
              <a:latin typeface="arial" panose="020B0604020202020204" pitchFamily="34" charset="0"/>
            </a:endParaRPr>
          </a:p>
        </p:txBody>
      </p:sp>
      <p:sp>
        <p:nvSpPr>
          <p:cNvPr id="2" name="Rectangle 1"/>
          <p:cNvSpPr/>
          <p:nvPr/>
        </p:nvSpPr>
        <p:spPr>
          <a:xfrm>
            <a:off x="8463418" y="6361882"/>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06D0A38C-F9D0-473E-B1DD-606347B12408}"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43000"/>
            <a:ext cx="5526087"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6874"/>
      </p:ext>
    </p:extLst>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533775" y="1219200"/>
            <a:ext cx="4800600" cy="381000"/>
          </a:xfrm>
        </p:spPr>
        <p:txBody>
          <a:bodyPr/>
          <a:lstStyle/>
          <a:p>
            <a:pPr algn="ctr"/>
            <a:r>
              <a:rPr lang="en-US" sz="4000" dirty="0" err="1" smtClean="0">
                <a:latin typeface="Arial" charset="0"/>
                <a:cs typeface="Arial" charset="0"/>
              </a:rPr>
              <a:t>Grupo</a:t>
            </a:r>
            <a:r>
              <a:rPr lang="en-US" sz="4000" dirty="0" smtClean="0">
                <a:latin typeface="Arial" charset="0"/>
                <a:cs typeface="Arial" charset="0"/>
              </a:rPr>
              <a:t> de </a:t>
            </a:r>
            <a:r>
              <a:rPr lang="en-US" sz="4000" dirty="0" err="1" smtClean="0">
                <a:latin typeface="Arial" charset="0"/>
                <a:cs typeface="Arial" charset="0"/>
              </a:rPr>
              <a:t>Apoyo</a:t>
            </a:r>
            <a:endParaRPr lang="en-US" sz="4000" dirty="0" smtClean="0">
              <a:latin typeface="Arial" charset="0"/>
              <a:cs typeface="Arial" charset="0"/>
            </a:endParaRPr>
          </a:p>
        </p:txBody>
      </p:sp>
      <p:sp>
        <p:nvSpPr>
          <p:cNvPr id="76803" name="Content Placeholder 2"/>
          <p:cNvSpPr>
            <a:spLocks noGrp="1"/>
          </p:cNvSpPr>
          <p:nvPr>
            <p:ph idx="1"/>
          </p:nvPr>
        </p:nvSpPr>
        <p:spPr>
          <a:xfrm>
            <a:off x="76200" y="4042906"/>
            <a:ext cx="2438400" cy="2616497"/>
          </a:xfrm>
        </p:spPr>
        <p:txBody>
          <a:bodyPr/>
          <a:lstStyle/>
          <a:p>
            <a:pPr>
              <a:buNone/>
            </a:pPr>
            <a:endParaRPr lang="en-US" sz="2400" i="1" dirty="0" smtClean="0">
              <a:latin typeface="Arial" charset="0"/>
              <a:cs typeface="Arial" charset="0"/>
            </a:endParaRPr>
          </a:p>
          <a:p>
            <a:r>
              <a:rPr lang="es-ES" sz="1800" dirty="0" smtClean="0">
                <a:solidFill>
                  <a:schemeClr val="tx2"/>
                </a:solidFill>
                <a:latin typeface="arial" panose="020B0604020202020204" pitchFamily="34" charset="0"/>
              </a:rPr>
              <a:t>Conozca </a:t>
            </a:r>
            <a:r>
              <a:rPr lang="es-ES" sz="1800" dirty="0">
                <a:solidFill>
                  <a:schemeClr val="tx2"/>
                </a:solidFill>
                <a:latin typeface="arial" panose="020B0604020202020204" pitchFamily="34" charset="0"/>
              </a:rPr>
              <a:t>a otros en el grupo de </a:t>
            </a:r>
            <a:r>
              <a:rPr lang="es-ES" sz="1800" dirty="0">
                <a:solidFill>
                  <a:schemeClr val="tx2"/>
                </a:solidFill>
                <a:latin typeface="arial" panose="020B0604020202020204" pitchFamily="34" charset="0"/>
              </a:rPr>
              <a:t>a</a:t>
            </a:r>
            <a:r>
              <a:rPr lang="es-ES" sz="1800" dirty="0" smtClean="0">
                <a:solidFill>
                  <a:schemeClr val="tx2"/>
                </a:solidFill>
                <a:latin typeface="arial" panose="020B0604020202020204" pitchFamily="34" charset="0"/>
              </a:rPr>
              <a:t>poyo</a:t>
            </a:r>
            <a:endParaRPr lang="es-ES" sz="1800" dirty="0">
              <a:solidFill>
                <a:schemeClr val="tx2"/>
              </a:solidFill>
              <a:latin typeface="arial" panose="020B0604020202020204" pitchFamily="34" charset="0"/>
            </a:endParaRPr>
          </a:p>
          <a:p>
            <a:r>
              <a:rPr lang="es-ES" sz="1800" dirty="0" smtClean="0">
                <a:solidFill>
                  <a:schemeClr val="tx2"/>
                </a:solidFill>
                <a:latin typeface="arial" panose="020B0604020202020204" pitchFamily="34" charset="0"/>
              </a:rPr>
              <a:t>Aprenda las actualizaciones </a:t>
            </a:r>
            <a:r>
              <a:rPr lang="es-ES" sz="1800" dirty="0" smtClean="0">
                <a:solidFill>
                  <a:schemeClr val="tx2"/>
                </a:solidFill>
                <a:latin typeface="arial" panose="020B0604020202020204" pitchFamily="34" charset="0"/>
              </a:rPr>
              <a:t>del programa</a:t>
            </a:r>
            <a:endParaRPr lang="es-ES" sz="1800" dirty="0">
              <a:solidFill>
                <a:schemeClr val="tx2"/>
              </a:solidFill>
              <a:latin typeface="arial" panose="020B0604020202020204" pitchFamily="34" charset="0"/>
            </a:endParaRPr>
          </a:p>
          <a:p>
            <a:r>
              <a:rPr lang="es-ES" sz="1800" dirty="0">
                <a:solidFill>
                  <a:schemeClr val="tx2"/>
                </a:solidFill>
                <a:latin typeface="arial" panose="020B0604020202020204" pitchFamily="34" charset="0"/>
              </a:rPr>
              <a:t>Los esperamos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78075"/>
            <a:ext cx="18288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631" y="3915907"/>
            <a:ext cx="189547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1780720"/>
            <a:ext cx="2414588"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34295" y="2057747"/>
            <a:ext cx="3761780" cy="3000821"/>
          </a:xfrm>
          <a:prstGeom prst="rect">
            <a:avLst/>
          </a:prstGeom>
        </p:spPr>
        <p:txBody>
          <a:bodyPr wrap="square">
            <a:spAutoFit/>
          </a:bodyPr>
          <a:lstStyle/>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Miami</a:t>
            </a: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Ft</a:t>
            </a:r>
            <a:r>
              <a:rPr lang="en-US" sz="1800" kern="0" dirty="0">
                <a:solidFill>
                  <a:srgbClr val="000000"/>
                </a:solidFill>
                <a:latin typeface="Verdana"/>
              </a:rPr>
              <a:t>. Lauderdale</a:t>
            </a: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Melbourne, Tallahassee, Pensacola &amp; Panama City </a:t>
            </a:r>
            <a:endParaRPr lang="en-US" sz="1800" kern="0" dirty="0">
              <a:solidFill>
                <a:srgbClr val="000000"/>
              </a:solidFill>
              <a:latin typeface="Verdana"/>
            </a:endParaRP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Orlando</a:t>
            </a:r>
          </a:p>
          <a:p>
            <a:pPr marL="22860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Jacksonville</a:t>
            </a:r>
            <a:r>
              <a:rPr lang="en-US" sz="1800" kern="0" dirty="0">
                <a:solidFill>
                  <a:srgbClr val="000000"/>
                </a:solidFill>
                <a:latin typeface="Verdana"/>
              </a:rPr>
              <a:t>; </a:t>
            </a:r>
            <a:r>
              <a:rPr lang="en-US" sz="1800" kern="0" dirty="0" smtClean="0">
                <a:solidFill>
                  <a:srgbClr val="000000"/>
                </a:solidFill>
                <a:latin typeface="Verdana"/>
              </a:rPr>
              <a:t>Gainesville &amp; Daytona Beach</a:t>
            </a:r>
            <a:endParaRPr lang="en-US" sz="1800" kern="0" dirty="0">
              <a:solidFill>
                <a:srgbClr val="000000"/>
              </a:solidFill>
              <a:latin typeface="Verdana"/>
            </a:endParaRP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Largo</a:t>
            </a:r>
            <a:r>
              <a:rPr lang="en-US" sz="1800" kern="0" dirty="0">
                <a:solidFill>
                  <a:srgbClr val="000000"/>
                </a:solidFill>
                <a:latin typeface="Verdana"/>
              </a:rPr>
              <a:t>/</a:t>
            </a:r>
            <a:r>
              <a:rPr lang="en-US" sz="1800" kern="0" dirty="0" smtClean="0">
                <a:solidFill>
                  <a:srgbClr val="000000"/>
                </a:solidFill>
                <a:latin typeface="Verdana"/>
              </a:rPr>
              <a:t>Tampa</a:t>
            </a:r>
          </a:p>
        </p:txBody>
      </p:sp>
      <p:sp>
        <p:nvSpPr>
          <p:cNvPr id="3" name="Rectangle 2"/>
          <p:cNvSpPr/>
          <p:nvPr/>
        </p:nvSpPr>
        <p:spPr>
          <a:xfrm>
            <a:off x="8500650" y="6351626"/>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A75D677E-5013-4875-BAA5-56219E6AFB8E}"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600200"/>
            <a:ext cx="9144000" cy="381000"/>
          </a:xfrm>
        </p:spPr>
        <p:txBody>
          <a:bodyPr/>
          <a:lstStyle/>
          <a:p>
            <a:pPr algn="ctr"/>
            <a:r>
              <a:rPr lang="en-US" sz="3600" dirty="0" err="1" smtClean="0">
                <a:latin typeface="Arial" charset="0"/>
                <a:cs typeface="Arial" charset="0"/>
              </a:rPr>
              <a:t>Preguntas</a:t>
            </a:r>
            <a:r>
              <a:rPr lang="en-US" sz="3600" dirty="0" smtClean="0">
                <a:latin typeface="Arial" charset="0"/>
                <a:cs typeface="Arial" charset="0"/>
              </a:rPr>
              <a:t> y </a:t>
            </a:r>
            <a:r>
              <a:rPr lang="en-US" sz="3600" dirty="0" err="1" smtClean="0">
                <a:latin typeface="Arial" charset="0"/>
                <a:cs typeface="Arial" charset="0"/>
              </a:rPr>
              <a:t>Respuestas</a:t>
            </a:r>
            <a:endParaRPr lang="en-US" sz="3600" dirty="0" smtClean="0">
              <a:latin typeface="Arial" charset="0"/>
              <a:cs typeface="Arial" charset="0"/>
            </a:endParaRP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smtClean="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12544" y="6223498"/>
            <a:ext cx="383438" cy="307777"/>
          </a:xfrm>
          <a:prstGeom prst="rect">
            <a:avLst/>
          </a:prstGeom>
        </p:spPr>
        <p:txBody>
          <a:bodyPr wrap="none">
            <a:spAutoFit/>
          </a:bodyPr>
          <a:lstStyle/>
          <a:p>
            <a:pPr lvl="0" algn="r" eaLnBrk="1" hangingPunct="1"/>
            <a:fld id="{DF8BB88A-30D3-4DC8-9E87-C3802CCB8C5C}" type="slidenum">
              <a:rPr lang="en-US" altLang="en-US" sz="1400">
                <a:solidFill>
                  <a:srgbClr val="6699FF"/>
                </a:solidFill>
                <a:latin typeface="Arial" panose="020B0604020202020204" pitchFamily="34" charset="0"/>
              </a:rPr>
              <a:pPr lvl="0" algn="r" eaLnBrk="1" hangingPunct="1"/>
              <a:t>26</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5249" y="1347008"/>
            <a:ext cx="8387751" cy="405591"/>
          </a:xfrm>
        </p:spPr>
        <p:txBody>
          <a:bodyPr/>
          <a:lstStyle/>
          <a:p>
            <a:pPr algn="ctr"/>
            <a:r>
              <a:rPr lang="en-US" sz="4000" dirty="0" smtClean="0">
                <a:latin typeface="Arial" charset="0"/>
                <a:cs typeface="Arial" charset="0"/>
              </a:rPr>
              <a:t>GRACIAS</a:t>
            </a:r>
          </a:p>
        </p:txBody>
      </p:sp>
      <p:sp>
        <p:nvSpPr>
          <p:cNvPr id="33795" name="Content Placeholder 2"/>
          <p:cNvSpPr>
            <a:spLocks noGrp="1"/>
          </p:cNvSpPr>
          <p:nvPr>
            <p:ph idx="1"/>
          </p:nvPr>
        </p:nvSpPr>
        <p:spPr>
          <a:xfrm>
            <a:off x="375249" y="2435523"/>
            <a:ext cx="6248400" cy="4044453"/>
          </a:xfrm>
        </p:spPr>
        <p:txBody>
          <a:bodyPr/>
          <a:lstStyle/>
          <a:p>
            <a:pPr>
              <a:buNone/>
            </a:pPr>
            <a:r>
              <a:rPr lang="en-US" sz="2200" b="1" dirty="0" smtClean="0">
                <a:latin typeface="Arial" charset="0"/>
                <a:cs typeface="Arial" charset="0"/>
              </a:rPr>
              <a:t>CDC+ </a:t>
            </a:r>
            <a:r>
              <a:rPr lang="en-US" sz="2200" b="1" dirty="0" err="1" smtClean="0">
                <a:latin typeface="Arial" charset="0"/>
                <a:cs typeface="Arial" charset="0"/>
              </a:rPr>
              <a:t>Servicio</a:t>
            </a:r>
            <a:r>
              <a:rPr lang="en-US" sz="2200" b="1" dirty="0" smtClean="0">
                <a:latin typeface="Arial" charset="0"/>
                <a:cs typeface="Arial" charset="0"/>
              </a:rPr>
              <a:t> al </a:t>
            </a:r>
            <a:r>
              <a:rPr lang="en-US" sz="2200" b="1" dirty="0" err="1" smtClean="0">
                <a:latin typeface="Arial" charset="0"/>
                <a:cs typeface="Arial" charset="0"/>
              </a:rPr>
              <a:t>Cliente</a:t>
            </a:r>
            <a:r>
              <a:rPr lang="en-US" sz="2200" b="1" dirty="0" smtClean="0">
                <a:latin typeface="Arial" charset="0"/>
                <a:cs typeface="Arial" charset="0"/>
              </a:rPr>
              <a:t>  1-866-761-7043 </a:t>
            </a:r>
          </a:p>
          <a:p>
            <a:pPr marL="0" indent="0">
              <a:buNone/>
            </a:pPr>
            <a:r>
              <a:rPr lang="en-US" sz="2000" dirty="0"/>
              <a:t>Lunes a Viernes (8:00 A.M. – </a:t>
            </a:r>
            <a:r>
              <a:rPr lang="en-US" sz="2000" dirty="0" smtClean="0"/>
              <a:t>5:00 </a:t>
            </a:r>
            <a:r>
              <a:rPr lang="en-US" sz="2000" dirty="0"/>
              <a:t>P.M. EST), </a:t>
            </a:r>
            <a:r>
              <a:rPr lang="en-US" sz="2000" dirty="0" err="1"/>
              <a:t>menos</a:t>
            </a:r>
            <a:r>
              <a:rPr lang="en-US" sz="2000" dirty="0"/>
              <a:t> </a:t>
            </a:r>
            <a:r>
              <a:rPr lang="en-US" sz="2000" dirty="0" err="1"/>
              <a:t>los</a:t>
            </a:r>
            <a:r>
              <a:rPr lang="en-US" sz="2000" dirty="0"/>
              <a:t> </a:t>
            </a:r>
            <a:r>
              <a:rPr lang="en-US" sz="2000" dirty="0" err="1"/>
              <a:t>días</a:t>
            </a:r>
            <a:r>
              <a:rPr lang="en-US" sz="2000" dirty="0"/>
              <a:t> </a:t>
            </a:r>
            <a:r>
              <a:rPr lang="en-US" sz="2000" dirty="0" err="1"/>
              <a:t>feriados</a:t>
            </a:r>
            <a:r>
              <a:rPr lang="en-US" sz="2000" dirty="0"/>
              <a:t> del </a:t>
            </a:r>
            <a:r>
              <a:rPr lang="en-US" sz="2000" dirty="0" err="1" smtClean="0"/>
              <a:t>estado</a:t>
            </a:r>
            <a:endParaRPr lang="en-US" sz="2000" dirty="0"/>
          </a:p>
          <a:p>
            <a:pPr marL="0" indent="0">
              <a:buNone/>
            </a:pPr>
            <a:endParaRPr lang="en-US" sz="2200" b="1" i="1" dirty="0" smtClean="0">
              <a:latin typeface="Arial" charset="0"/>
              <a:cs typeface="Arial" charset="0"/>
            </a:endParaRPr>
          </a:p>
          <a:p>
            <a:pPr>
              <a:buNone/>
            </a:pPr>
            <a:r>
              <a:rPr lang="en-US" sz="1800" b="1" i="1" dirty="0" smtClean="0">
                <a:latin typeface="Arial" charset="0"/>
                <a:cs typeface="Arial" charset="0"/>
              </a:rPr>
              <a:t>Rhonda Sloan, </a:t>
            </a:r>
            <a:r>
              <a:rPr lang="en-US" sz="1800" b="1" i="1" dirty="0" err="1" smtClean="0">
                <a:latin typeface="Arial" charset="0"/>
                <a:cs typeface="Arial" charset="0"/>
              </a:rPr>
              <a:t>Administradora</a:t>
            </a:r>
            <a:r>
              <a:rPr lang="en-US" sz="1800" b="1" i="1" dirty="0" smtClean="0">
                <a:latin typeface="Arial" charset="0"/>
                <a:cs typeface="Arial" charset="0"/>
              </a:rPr>
              <a:t> del </a:t>
            </a:r>
            <a:r>
              <a:rPr lang="en-US" sz="1800" b="1" i="1" dirty="0" err="1">
                <a:latin typeface="Arial" charset="0"/>
                <a:cs typeface="Arial" charset="0"/>
              </a:rPr>
              <a:t>P</a:t>
            </a:r>
            <a:r>
              <a:rPr lang="en-US" sz="1800" b="1" i="1" dirty="0" err="1" smtClean="0">
                <a:latin typeface="Arial" charset="0"/>
                <a:cs typeface="Arial" charset="0"/>
              </a:rPr>
              <a:t>rograma</a:t>
            </a:r>
            <a:endParaRPr lang="en-US" sz="1800" b="1" i="1" dirty="0">
              <a:latin typeface="Arial" charset="0"/>
              <a:cs typeface="Arial" charset="0"/>
            </a:endParaRPr>
          </a:p>
          <a:p>
            <a:pPr>
              <a:buNone/>
            </a:pPr>
            <a:r>
              <a:rPr lang="en-US" sz="1800" b="1" dirty="0" smtClean="0">
                <a:latin typeface="Arial" charset="0"/>
                <a:cs typeface="Arial" charset="0"/>
              </a:rPr>
              <a:t>Rhonda Sloan@apdcares.org 850-414-5070</a:t>
            </a:r>
          </a:p>
          <a:p>
            <a:pPr>
              <a:buNone/>
            </a:pPr>
            <a:endParaRPr lang="en-US" sz="1800" b="1" dirty="0">
              <a:latin typeface="Arial" charset="0"/>
              <a:cs typeface="Arial" charset="0"/>
            </a:endParaRPr>
          </a:p>
          <a:p>
            <a:pPr>
              <a:buNone/>
            </a:pPr>
            <a:r>
              <a:rPr lang="en-US" sz="2000" b="1" i="1" dirty="0">
                <a:latin typeface="Arial" charset="0"/>
                <a:cs typeface="Arial" charset="0"/>
              </a:rPr>
              <a:t>Patricia Rush, Program Administrator</a:t>
            </a:r>
          </a:p>
          <a:p>
            <a:pPr>
              <a:buNone/>
            </a:pPr>
            <a:r>
              <a:rPr lang="en-US" sz="2000" dirty="0">
                <a:latin typeface="Arial" charset="0"/>
                <a:cs typeface="Arial" charset="0"/>
              </a:rPr>
              <a:t>Patricia.Rush@apdcares.org 850-413-6694</a:t>
            </a:r>
          </a:p>
          <a:p>
            <a:pPr>
              <a:buNone/>
            </a:pPr>
            <a:endParaRPr lang="en-US" sz="2400" b="1" dirty="0" smtClean="0">
              <a:solidFill>
                <a:srgbClr val="0070C0"/>
              </a:solidFill>
              <a:latin typeface="Arial" charset="0"/>
              <a:cs typeface="Arial" charset="0"/>
            </a:endParaRPr>
          </a:p>
          <a:p>
            <a:pPr>
              <a:buNone/>
            </a:pPr>
            <a:endParaRPr lang="en-US" sz="2400" b="1" dirty="0" smtClean="0">
              <a:latin typeface="Arial" charset="0"/>
              <a:cs typeface="Arial" charset="0"/>
            </a:endParaRPr>
          </a:p>
          <a:p>
            <a:pPr>
              <a:buFontTx/>
              <a:buNone/>
            </a:pPr>
            <a:endParaRPr lang="en-US" sz="800" dirty="0" smtClean="0">
              <a:latin typeface="Arial" charset="0"/>
              <a:cs typeface="Arial" charset="0"/>
            </a:endParaRPr>
          </a:p>
        </p:txBody>
      </p:sp>
      <p:pic>
        <p:nvPicPr>
          <p:cNvPr id="6147" name="Picture 3" descr="C:\Documents and Settings\gonzali\Local Settings\Temporary Internet Files\Content.IE5\SWXPHZO2\MP9004097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750216"/>
            <a:ext cx="1981200" cy="3016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60144"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96366073"/>
      </p:ext>
    </p:extLst>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107" y="1340704"/>
            <a:ext cx="5486400" cy="381000"/>
          </a:xfrm>
        </p:spPr>
        <p:txBody>
          <a:bodyPr/>
          <a:lstStyle/>
          <a:p>
            <a:pPr algn="ctr"/>
            <a:r>
              <a:rPr lang="en-US" sz="4800" dirty="0" smtClean="0">
                <a:latin typeface="Arial" charset="0"/>
              </a:rPr>
              <a:t>CDC+</a:t>
            </a:r>
            <a:endParaRPr lang="en-US" sz="4800" dirty="0"/>
          </a:p>
        </p:txBody>
      </p:sp>
      <p:sp>
        <p:nvSpPr>
          <p:cNvPr id="3" name="Content Placeholder 2"/>
          <p:cNvSpPr>
            <a:spLocks noGrp="1"/>
          </p:cNvSpPr>
          <p:nvPr>
            <p:ph idx="1"/>
          </p:nvPr>
        </p:nvSpPr>
        <p:spPr>
          <a:xfrm>
            <a:off x="76200" y="1964393"/>
            <a:ext cx="8987971" cy="4204349"/>
          </a:xfrm>
        </p:spPr>
        <p:txBody>
          <a:bodyPr/>
          <a:lstStyle/>
          <a:p>
            <a:r>
              <a:rPr lang="es-ES" sz="2800" dirty="0" smtClean="0">
                <a:latin typeface="arial" panose="020B0604020202020204" pitchFamily="34" charset="0"/>
              </a:rPr>
              <a:t>El programa </a:t>
            </a:r>
            <a:r>
              <a:rPr lang="es-ES" sz="2800" dirty="0">
                <a:latin typeface="arial" panose="020B0604020202020204" pitchFamily="34" charset="0"/>
              </a:rPr>
              <a:t>del Cuidado Dirigido por el </a:t>
            </a:r>
            <a:r>
              <a:rPr lang="es-ES" sz="2800" dirty="0" smtClean="0">
                <a:latin typeface="arial" panose="020B0604020202020204" pitchFamily="34" charset="0"/>
              </a:rPr>
              <a:t>Consumidor </a:t>
            </a:r>
            <a:r>
              <a:rPr lang="en-US" sz="2800" dirty="0" smtClean="0">
                <a:latin typeface="arial" panose="020B0604020202020204" pitchFamily="34" charset="0"/>
              </a:rPr>
              <a:t>(CDC) </a:t>
            </a:r>
            <a:r>
              <a:rPr lang="es-ES" sz="2800" dirty="0" smtClean="0">
                <a:latin typeface="arial" panose="020B0604020202020204" pitchFamily="34" charset="0"/>
              </a:rPr>
              <a:t>comenzó </a:t>
            </a:r>
            <a:r>
              <a:rPr lang="es-ES" sz="2800" dirty="0">
                <a:latin typeface="arial" panose="020B0604020202020204" pitchFamily="34" charset="0"/>
              </a:rPr>
              <a:t>en </a:t>
            </a:r>
            <a:r>
              <a:rPr lang="es-ES" sz="2800" dirty="0" smtClean="0">
                <a:latin typeface="arial" panose="020B0604020202020204" pitchFamily="34" charset="0"/>
              </a:rPr>
              <a:t>el </a:t>
            </a:r>
            <a:r>
              <a:rPr lang="es-ES" sz="2800" dirty="0" smtClean="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ñ</a:t>
            </a:r>
            <a:r>
              <a:rPr lang="es-ES" sz="2800" dirty="0" smtClean="0">
                <a:latin typeface="Arial" panose="020B0604020202020204" pitchFamily="34" charset="0"/>
                <a:cs typeface="Arial" panose="020B0604020202020204" pitchFamily="34" charset="0"/>
              </a:rPr>
              <a:t>o</a:t>
            </a:r>
            <a:r>
              <a:rPr lang="es-ES" sz="2800" dirty="0" smtClean="0">
                <a:latin typeface="arial" panose="020B0604020202020204" pitchFamily="34" charset="0"/>
              </a:rPr>
              <a:t> 2000 </a:t>
            </a:r>
            <a:endParaRPr lang="es-ES" sz="2800" dirty="0" smtClean="0">
              <a:latin typeface="arial" panose="020B0604020202020204" pitchFamily="34" charset="0"/>
            </a:endParaRPr>
          </a:p>
          <a:p>
            <a:r>
              <a:rPr lang="es-ES" sz="2800" dirty="0" smtClean="0">
                <a:latin typeface="arial" panose="020B0604020202020204" pitchFamily="34" charset="0"/>
              </a:rPr>
              <a:t>Enero 2004 </a:t>
            </a:r>
            <a:r>
              <a:rPr lang="es-ES" sz="2800" dirty="0" smtClean="0">
                <a:latin typeface="arial" panose="020B0604020202020204" pitchFamily="34" charset="0"/>
              </a:rPr>
              <a:t>– </a:t>
            </a:r>
            <a:r>
              <a:rPr lang="es-ES" sz="2800" dirty="0">
                <a:latin typeface="arial" panose="020B0604020202020204" pitchFamily="34" charset="0"/>
              </a:rPr>
              <a:t>F</a:t>
            </a:r>
            <a:r>
              <a:rPr lang="es-ES" sz="2800" dirty="0" smtClean="0">
                <a:latin typeface="arial" panose="020B0604020202020204" pitchFamily="34" charset="0"/>
              </a:rPr>
              <a:t>ase </a:t>
            </a:r>
            <a:r>
              <a:rPr lang="es-ES" sz="2800" dirty="0" smtClean="0">
                <a:latin typeface="arial" panose="020B0604020202020204" pitchFamily="34" charset="0"/>
              </a:rPr>
              <a:t>de </a:t>
            </a:r>
            <a:r>
              <a:rPr lang="es-ES" sz="2800" dirty="0" smtClean="0">
                <a:latin typeface="arial" panose="020B0604020202020204" pitchFamily="34" charset="0"/>
              </a:rPr>
              <a:t>demostración</a:t>
            </a:r>
          </a:p>
          <a:p>
            <a:r>
              <a:rPr lang="es-ES" sz="2800" dirty="0" smtClean="0">
                <a:latin typeface="arial" panose="020B0604020202020204" pitchFamily="34" charset="0"/>
              </a:rPr>
              <a:t>Marzo 2008 – El programa se </a:t>
            </a:r>
            <a:r>
              <a:rPr lang="es-ES" sz="2800" dirty="0" smtClean="0">
                <a:latin typeface="arial" panose="020B0604020202020204" pitchFamily="34" charset="0"/>
              </a:rPr>
              <a:t>convirtió en una opción de Plan </a:t>
            </a:r>
            <a:r>
              <a:rPr lang="es-ES" sz="2800" dirty="0" smtClean="0">
                <a:latin typeface="arial" panose="020B0604020202020204" pitchFamily="34" charset="0"/>
              </a:rPr>
              <a:t>Permanente </a:t>
            </a:r>
            <a:r>
              <a:rPr lang="es-ES" sz="2800" dirty="0" smtClean="0">
                <a:latin typeface="arial" panose="020B0604020202020204" pitchFamily="34" charset="0"/>
              </a:rPr>
              <a:t>Estatal de </a:t>
            </a:r>
            <a:r>
              <a:rPr lang="es-ES" sz="2800" dirty="0" err="1" smtClean="0">
                <a:latin typeface="arial" panose="020B0604020202020204" pitchFamily="34" charset="0"/>
              </a:rPr>
              <a:t>Medicaid</a:t>
            </a:r>
            <a:r>
              <a:rPr lang="es-ES" sz="2800" dirty="0" smtClean="0">
                <a:latin typeface="arial" panose="020B0604020202020204" pitchFamily="34" charset="0"/>
              </a:rPr>
              <a:t> </a:t>
            </a:r>
            <a:r>
              <a:rPr lang="es-ES" sz="2800" dirty="0" smtClean="0">
                <a:latin typeface="arial" panose="020B0604020202020204" pitchFamily="34" charset="0"/>
              </a:rPr>
              <a:t>en </a:t>
            </a:r>
            <a:r>
              <a:rPr lang="es-ES" sz="2800" dirty="0" smtClean="0">
                <a:latin typeface="arial" panose="020B0604020202020204" pitchFamily="34" charset="0"/>
              </a:rPr>
              <a:t>la Florida</a:t>
            </a:r>
          </a:p>
          <a:p>
            <a:r>
              <a:rPr lang="es-ES" sz="2800" dirty="0" smtClean="0">
                <a:latin typeface="arial" panose="020B0604020202020204" pitchFamily="34" charset="0"/>
              </a:rPr>
              <a:t> A partir del </a:t>
            </a:r>
            <a:r>
              <a:rPr lang="es-ES" sz="2800" dirty="0" smtClean="0">
                <a:latin typeface="arial" panose="020B0604020202020204" pitchFamily="34" charset="0"/>
              </a:rPr>
              <a:t>1ro de mayo de </a:t>
            </a:r>
            <a:r>
              <a:rPr lang="es-ES" sz="2800" dirty="0" smtClean="0">
                <a:latin typeface="arial" panose="020B0604020202020204" pitchFamily="34" charset="0"/>
              </a:rPr>
              <a:t>2016 un total de </a:t>
            </a:r>
            <a:r>
              <a:rPr lang="es-ES" sz="2800" dirty="0" smtClean="0">
                <a:latin typeface="arial" panose="020B0604020202020204" pitchFamily="34" charset="0"/>
              </a:rPr>
              <a:t>2,570 personas </a:t>
            </a:r>
            <a:r>
              <a:rPr lang="es-ES" sz="2800" dirty="0" smtClean="0">
                <a:latin typeface="arial" panose="020B0604020202020204" pitchFamily="34" charset="0"/>
              </a:rPr>
              <a:t>están manejando activamente su presupuesto de CDC+.</a:t>
            </a:r>
            <a:endParaRPr lang="es-ES" sz="2800" dirty="0">
              <a:latin typeface="arial" panose="020B0604020202020204" pitchFamily="34" charset="0"/>
            </a:endParaRPr>
          </a:p>
        </p:txBody>
      </p:sp>
      <p:pic>
        <p:nvPicPr>
          <p:cNvPr id="4" name="Picture 3" descr="History.WMF"/>
          <p:cNvPicPr>
            <a:picLocks noChangeAspect="1"/>
          </p:cNvPicPr>
          <p:nvPr/>
        </p:nvPicPr>
        <p:blipFill>
          <a:blip r:embed="rId3" cstate="print">
            <a:duotone>
              <a:prstClr val="black"/>
              <a:schemeClr val="accent6">
                <a:tint val="45000"/>
                <a:satMod val="400000"/>
              </a:schemeClr>
            </a:duotone>
          </a:blip>
          <a:stretch>
            <a:fillRect/>
          </a:stretch>
        </p:blipFill>
        <p:spPr>
          <a:xfrm>
            <a:off x="5562600" y="732314"/>
            <a:ext cx="1501597" cy="1232079"/>
          </a:xfrm>
          <a:prstGeom prst="rect">
            <a:avLst/>
          </a:prstGeom>
        </p:spPr>
      </p:pic>
      <p:sp>
        <p:nvSpPr>
          <p:cNvPr id="5"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smtClean="0"/>
              <a:t>3</a:t>
            </a: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9857" y="1415441"/>
            <a:ext cx="8686800" cy="609600"/>
          </a:xfrm>
        </p:spPr>
        <p:txBody>
          <a:bodyPr/>
          <a:lstStyle/>
          <a:p>
            <a:pPr algn="ctr"/>
            <a:r>
              <a:rPr lang="en-US" sz="4400" dirty="0" smtClean="0">
                <a:latin typeface="Arial" charset="0"/>
                <a:cs typeface="Arial" charset="0"/>
              </a:rPr>
              <a:t>  ¿De </a:t>
            </a:r>
            <a:r>
              <a:rPr lang="en-US" sz="4400" dirty="0" err="1">
                <a:latin typeface="Arial" charset="0"/>
                <a:cs typeface="Arial" charset="0"/>
              </a:rPr>
              <a:t>q</a:t>
            </a:r>
            <a:r>
              <a:rPr lang="en-US" sz="4400" dirty="0" err="1" smtClean="0">
                <a:latin typeface="Arial" charset="0"/>
                <a:cs typeface="Arial" charset="0"/>
              </a:rPr>
              <a:t>ué</a:t>
            </a:r>
            <a:r>
              <a:rPr lang="en-US" sz="4400" dirty="0" smtClean="0">
                <a:latin typeface="Arial" charset="0"/>
                <a:cs typeface="Arial" charset="0"/>
              </a:rPr>
              <a:t> se </a:t>
            </a:r>
            <a:r>
              <a:rPr lang="en-US" sz="4400" dirty="0" err="1" smtClean="0">
                <a:latin typeface="Arial" charset="0"/>
                <a:cs typeface="Arial" charset="0"/>
              </a:rPr>
              <a:t>trata</a:t>
            </a:r>
            <a:r>
              <a:rPr lang="en-US" sz="4400" dirty="0" smtClean="0">
                <a:latin typeface="Arial" charset="0"/>
                <a:cs typeface="Arial" charset="0"/>
              </a:rPr>
              <a:t> el </a:t>
            </a:r>
            <a:r>
              <a:rPr lang="en-US" sz="4400" dirty="0" err="1" smtClean="0">
                <a:latin typeface="Arial" charset="0"/>
                <a:cs typeface="Arial" charset="0"/>
              </a:rPr>
              <a:t>programa</a:t>
            </a:r>
            <a:r>
              <a:rPr lang="en-US" sz="4400" dirty="0" smtClean="0">
                <a:latin typeface="Arial" charset="0"/>
                <a:cs typeface="Arial" charset="0"/>
              </a:rPr>
              <a:t>?</a:t>
            </a:r>
          </a:p>
        </p:txBody>
      </p:sp>
      <p:sp>
        <p:nvSpPr>
          <p:cNvPr id="11267" name="Content Placeholder 2"/>
          <p:cNvSpPr>
            <a:spLocks noGrp="1"/>
          </p:cNvSpPr>
          <p:nvPr>
            <p:ph sz="half" idx="1"/>
          </p:nvPr>
        </p:nvSpPr>
        <p:spPr>
          <a:xfrm>
            <a:off x="224433" y="2067589"/>
            <a:ext cx="5233392" cy="4665443"/>
          </a:xfrm>
        </p:spPr>
        <p:txBody>
          <a:bodyPr/>
          <a:lstStyle/>
          <a:p>
            <a:r>
              <a:rPr lang="es-ES" sz="2400" dirty="0" smtClean="0">
                <a:latin typeface="arial" panose="020B0604020202020204" pitchFamily="34" charset="0"/>
              </a:rPr>
              <a:t>Una alternativa diferente </a:t>
            </a:r>
            <a:r>
              <a:rPr lang="es-ES" sz="2400" dirty="0">
                <a:latin typeface="arial" panose="020B0604020202020204" pitchFamily="34" charset="0"/>
              </a:rPr>
              <a:t>a largo </a:t>
            </a:r>
            <a:r>
              <a:rPr lang="es-ES" sz="2400" dirty="0" smtClean="0">
                <a:latin typeface="arial" panose="020B0604020202020204" pitchFamily="34" charset="0"/>
              </a:rPr>
              <a:t>plazo.</a:t>
            </a:r>
            <a:endParaRPr lang="es-ES" sz="2400" dirty="0">
              <a:latin typeface="arial" panose="020B0604020202020204" pitchFamily="34" charset="0"/>
            </a:endParaRPr>
          </a:p>
          <a:p>
            <a:r>
              <a:rPr lang="es-ES" sz="2400" dirty="0">
                <a:latin typeface="arial" panose="020B0604020202020204" pitchFamily="34" charset="0"/>
              </a:rPr>
              <a:t>Basado en los principios de </a:t>
            </a:r>
            <a:r>
              <a:rPr lang="es-ES" sz="2400" i="1" dirty="0">
                <a:latin typeface="arial" panose="020B0604020202020204" pitchFamily="34" charset="0"/>
              </a:rPr>
              <a:t>A</a:t>
            </a:r>
            <a:r>
              <a:rPr lang="es-ES" sz="2400" i="1" dirty="0" smtClean="0">
                <a:latin typeface="arial" panose="020B0604020202020204" pitchFamily="34" charset="0"/>
              </a:rPr>
              <a:t>uto-Determinación</a:t>
            </a:r>
            <a:r>
              <a:rPr lang="es-ES" sz="2400" dirty="0" smtClean="0">
                <a:latin typeface="arial" panose="020B0604020202020204" pitchFamily="34" charset="0"/>
              </a:rPr>
              <a:t> </a:t>
            </a:r>
            <a:r>
              <a:rPr lang="es-ES" sz="2400" dirty="0">
                <a:latin typeface="arial" panose="020B0604020202020204" pitchFamily="34" charset="0"/>
              </a:rPr>
              <a:t>para poder mejorar la calidad de vida </a:t>
            </a:r>
            <a:r>
              <a:rPr lang="es-ES" sz="2400" dirty="0" smtClean="0">
                <a:latin typeface="arial" panose="020B0604020202020204" pitchFamily="34" charset="0"/>
              </a:rPr>
              <a:t>para </a:t>
            </a:r>
            <a:r>
              <a:rPr lang="es-ES" sz="2400" dirty="0" smtClean="0">
                <a:latin typeface="arial" panose="020B0604020202020204" pitchFamily="34" charset="0"/>
              </a:rPr>
              <a:t>el </a:t>
            </a:r>
            <a:r>
              <a:rPr lang="es-ES" sz="2400" dirty="0" smtClean="0">
                <a:latin typeface="arial" panose="020B0604020202020204" pitchFamily="34" charset="0"/>
              </a:rPr>
              <a:t>consumidor.</a:t>
            </a:r>
            <a:endParaRPr lang="es-ES" sz="2400" dirty="0">
              <a:latin typeface="arial" panose="020B0604020202020204" pitchFamily="34" charset="0"/>
            </a:endParaRPr>
          </a:p>
          <a:p>
            <a:r>
              <a:rPr lang="en-US" sz="2400" dirty="0">
                <a:latin typeface="Arial" panose="020B0604020202020204" pitchFamily="34" charset="0"/>
                <a:ea typeface="Calibri" panose="020F0502020204030204" pitchFamily="34" charset="0"/>
                <a:cs typeface="Arial" panose="020B0604020202020204" pitchFamily="34" charset="0"/>
              </a:rPr>
              <a:t>El </a:t>
            </a:r>
            <a:r>
              <a:rPr lang="en-US" sz="2400" dirty="0" err="1">
                <a:latin typeface="Arial" panose="020B0604020202020204" pitchFamily="34" charset="0"/>
                <a:ea typeface="Calibri" panose="020F0502020204030204" pitchFamily="34" charset="0"/>
                <a:cs typeface="Arial" panose="020B0604020202020204" pitchFamily="34" charset="0"/>
              </a:rPr>
              <a:t>participante</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est</a:t>
            </a:r>
            <a:r>
              <a:rPr lang="en-US" sz="2400" dirty="0" err="1" smtClean="0"/>
              <a:t>á</a:t>
            </a:r>
            <a:r>
              <a:rPr lang="en-US" sz="2400" dirty="0" smtClean="0"/>
              <a:t> </a:t>
            </a:r>
            <a:r>
              <a:rPr lang="en-US" sz="2400" dirty="0" err="1" smtClean="0">
                <a:latin typeface="Arial" panose="020B0604020202020204" pitchFamily="34" charset="0"/>
                <a:ea typeface="Calibri" panose="020F0502020204030204" pitchFamily="34" charset="0"/>
                <a:cs typeface="Arial" panose="020B0604020202020204" pitchFamily="34" charset="0"/>
              </a:rPr>
              <a:t>activamente</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envuelto</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en la </a:t>
            </a:r>
            <a:r>
              <a:rPr lang="en-US" sz="2400" dirty="0" err="1" smtClean="0">
                <a:latin typeface="Arial" panose="020B0604020202020204" pitchFamily="34" charset="0"/>
                <a:ea typeface="Calibri" panose="020F0502020204030204" pitchFamily="34" charset="0"/>
                <a:cs typeface="Arial" panose="020B0604020202020204" pitchFamily="34" charset="0"/>
              </a:rPr>
              <a:t>planificaci</a:t>
            </a:r>
            <a:r>
              <a:rPr lang="es-ES" sz="2400" dirty="0" err="1">
                <a:latin typeface="arial" panose="020B0604020202020204" pitchFamily="34" charset="0"/>
              </a:rPr>
              <a:t>ó</a:t>
            </a:r>
            <a:r>
              <a:rPr lang="en-US" sz="2400" dirty="0" smtClean="0">
                <a:latin typeface="Arial" panose="020B0604020202020204" pitchFamily="34" charset="0"/>
                <a:ea typeface="Calibri" panose="020F0502020204030204" pitchFamily="34" charset="0"/>
                <a:cs typeface="Arial" panose="020B0604020202020204" pitchFamily="34" charset="0"/>
              </a:rPr>
              <a:t>n e </a:t>
            </a:r>
            <a:r>
              <a:rPr lang="en-US" sz="2400" dirty="0" err="1" smtClean="0">
                <a:latin typeface="Arial" panose="020B0604020202020204" pitchFamily="34" charset="0"/>
                <a:ea typeface="Calibri" panose="020F0502020204030204" pitchFamily="34" charset="0"/>
                <a:cs typeface="Arial" panose="020B0604020202020204" pitchFamily="34" charset="0"/>
              </a:rPr>
              <a:t>implementaci</a:t>
            </a:r>
            <a:r>
              <a:rPr lang="es-ES" sz="2400" dirty="0" err="1">
                <a:latin typeface="arial" panose="020B0604020202020204" pitchFamily="34" charset="0"/>
              </a:rPr>
              <a:t>ó</a:t>
            </a:r>
            <a:r>
              <a:rPr lang="en-US" sz="2400" dirty="0" smtClean="0">
                <a:latin typeface="Arial" panose="020B0604020202020204" pitchFamily="34" charset="0"/>
                <a:ea typeface="Calibri" panose="020F0502020204030204" pitchFamily="34" charset="0"/>
                <a:cs typeface="Arial" panose="020B0604020202020204" pitchFamily="34" charset="0"/>
              </a:rPr>
              <a:t>n de </a:t>
            </a:r>
            <a:r>
              <a:rPr lang="en-US" sz="2400" dirty="0" err="1" smtClean="0">
                <a:latin typeface="Arial" panose="020B0604020202020204" pitchFamily="34" charset="0"/>
                <a:ea typeface="Calibri" panose="020F0502020204030204" pitchFamily="34" charset="0"/>
                <a:cs typeface="Arial" panose="020B0604020202020204" pitchFamily="34" charset="0"/>
              </a:rPr>
              <a:t>sus</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err="1" smtClean="0">
                <a:latin typeface="Arial" panose="020B0604020202020204" pitchFamily="34" charset="0"/>
                <a:ea typeface="Calibri" panose="020F0502020204030204" pitchFamily="34" charset="0"/>
                <a:cs typeface="Arial" panose="020B0604020202020204" pitchFamily="34" charset="0"/>
              </a:rPr>
              <a:t>apoyos</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y </a:t>
            </a:r>
            <a:r>
              <a:rPr lang="en-US" sz="2400" dirty="0" err="1">
                <a:latin typeface="Arial" panose="020B0604020202020204" pitchFamily="34" charset="0"/>
                <a:ea typeface="Calibri" panose="020F0502020204030204" pitchFamily="34" charset="0"/>
                <a:cs typeface="Arial" panose="020B0604020202020204" pitchFamily="34" charset="0"/>
              </a:rPr>
              <a:t>servicios</a:t>
            </a:r>
            <a:endParaRPr lang="es-ES" sz="2400" dirty="0">
              <a:latin typeface="Arial" panose="020B0604020202020204" pitchFamily="34" charset="0"/>
              <a:cs typeface="Arial" panose="020B0604020202020204" pitchFamily="34" charset="0"/>
            </a:endParaRPr>
          </a:p>
        </p:txBody>
      </p:sp>
      <p:pic>
        <p:nvPicPr>
          <p:cNvPr id="5" name="Content Placeholder 4" descr="lady hmbiz2.JPG"/>
          <p:cNvPicPr>
            <a:picLocks noGrp="1" noChangeAspect="1"/>
          </p:cNvPicPr>
          <p:nvPr>
            <p:ph sz="half" idx="2"/>
          </p:nvPr>
        </p:nvPicPr>
        <p:blipFill>
          <a:blip r:embed="rId3" cstate="print"/>
          <a:stretch>
            <a:fillRect/>
          </a:stretch>
        </p:blipFill>
        <p:spPr>
          <a:xfrm>
            <a:off x="6477000" y="3962400"/>
            <a:ext cx="2514600" cy="2389632"/>
          </a:xfrm>
        </p:spPr>
        <p:style>
          <a:lnRef idx="1">
            <a:schemeClr val="accent6"/>
          </a:lnRef>
          <a:fillRef idx="2">
            <a:schemeClr val="accent6"/>
          </a:fillRef>
          <a:effectRef idx="1">
            <a:schemeClr val="accent6"/>
          </a:effectRef>
          <a:fontRef idx="minor">
            <a:schemeClr val="dk1"/>
          </a:fontRef>
        </p:style>
      </p:pic>
      <p:pic>
        <p:nvPicPr>
          <p:cNvPr id="7" name="Picture 6" descr="mom-daughter2.JPG"/>
          <p:cNvPicPr>
            <a:picLocks noChangeAspect="1"/>
          </p:cNvPicPr>
          <p:nvPr/>
        </p:nvPicPr>
        <p:blipFill>
          <a:blip r:embed="rId4" cstate="print"/>
          <a:stretch>
            <a:fillRect/>
          </a:stretch>
        </p:blipFill>
        <p:spPr>
          <a:xfrm>
            <a:off x="5221033" y="2067589"/>
            <a:ext cx="2003679" cy="2864588"/>
          </a:xfrm>
          <a:prstGeom prst="rect">
            <a:avLst/>
          </a:prstGeom>
        </p:spPr>
        <p:style>
          <a:lnRef idx="1">
            <a:schemeClr val="accent6"/>
          </a:lnRef>
          <a:fillRef idx="2">
            <a:schemeClr val="accent6"/>
          </a:fillRef>
          <a:effectRef idx="1">
            <a:schemeClr val="accent6"/>
          </a:effectRef>
          <a:fontRef idx="minor">
            <a:schemeClr val="dk1"/>
          </a:fontRef>
        </p:style>
      </p:pic>
      <p:sp>
        <p:nvSpPr>
          <p:cNvPr id="6"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smtClean="0"/>
              <a:t>4</a:t>
            </a:r>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208467" y="1732746"/>
            <a:ext cx="7772400" cy="685800"/>
          </a:xfrm>
        </p:spPr>
        <p:txBody>
          <a:bodyPr/>
          <a:lstStyle/>
          <a:p>
            <a:r>
              <a:rPr lang="en-US" sz="3600" dirty="0" smtClean="0">
                <a:latin typeface="Arial" charset="0"/>
                <a:cs typeface="Arial" charset="0"/>
              </a:rPr>
              <a:t> </a:t>
            </a:r>
            <a:r>
              <a:rPr lang="es-ES" sz="3200" dirty="0" smtClean="0">
                <a:latin typeface="arial" panose="020B0604020202020204" pitchFamily="34" charset="0"/>
              </a:rPr>
              <a:t>Principios de la </a:t>
            </a:r>
            <a:r>
              <a:rPr lang="es-ES" sz="3200" dirty="0" smtClean="0">
                <a:latin typeface="Arial" panose="020B0604020202020204" pitchFamily="34" charset="0"/>
                <a:cs typeface="Arial" panose="020B0604020202020204" pitchFamily="34" charset="0"/>
              </a:rPr>
              <a:t>Auto-</a:t>
            </a:r>
            <a:r>
              <a:rPr lang="es-ES" sz="3200" dirty="0" err="1" smtClean="0">
                <a:latin typeface="Arial" panose="020B0604020202020204" pitchFamily="34" charset="0"/>
                <a:cs typeface="Arial" panose="020B0604020202020204" pitchFamily="34" charset="0"/>
              </a:rPr>
              <a:t>Determinaci</a:t>
            </a:r>
            <a:r>
              <a:rPr lang="es-PR" sz="3200" dirty="0" err="1" smtClean="0">
                <a:latin typeface="Arial" panose="020B0604020202020204" pitchFamily="34" charset="0"/>
                <a:cs typeface="Arial" panose="020B0604020202020204" pitchFamily="34" charset="0"/>
              </a:rPr>
              <a:t>ó</a:t>
            </a:r>
            <a:r>
              <a:rPr lang="es-ES" sz="3200" dirty="0" smtClean="0">
                <a:latin typeface="Arial" panose="020B0604020202020204" pitchFamily="34" charset="0"/>
                <a:cs typeface="Arial" panose="020B0604020202020204" pitchFamily="34" charset="0"/>
              </a:rPr>
              <a:t>n</a:t>
            </a:r>
            <a:r>
              <a:rPr lang="es-ES" sz="3600" dirty="0">
                <a:latin typeface="arial" panose="020B0604020202020204" pitchFamily="34" charset="0"/>
              </a:rPr>
              <a:t/>
            </a:r>
            <a:br>
              <a:rPr lang="es-ES" sz="3600" dirty="0">
                <a:latin typeface="arial" panose="020B0604020202020204" pitchFamily="34" charset="0"/>
              </a:rPr>
            </a:br>
            <a:endParaRPr lang="en-US" sz="3600" dirty="0" smtClean="0">
              <a:latin typeface="Arial" charset="0"/>
              <a:cs typeface="Arial" charset="0"/>
            </a:endParaRPr>
          </a:p>
        </p:txBody>
      </p:sp>
      <p:sp>
        <p:nvSpPr>
          <p:cNvPr id="14339" name="Footer Placeholder 3"/>
          <p:cNvSpPr txBox="1">
            <a:spLocks noGrp="1"/>
          </p:cNvSpPr>
          <p:nvPr/>
        </p:nvSpPr>
        <p:spPr bwMode="auto">
          <a:xfrm>
            <a:off x="0" y="6553200"/>
            <a:ext cx="9144000" cy="304800"/>
          </a:xfrm>
          <a:prstGeom prst="rect">
            <a:avLst/>
          </a:prstGeom>
          <a:noFill/>
          <a:ln w="9525">
            <a:noFill/>
            <a:miter lim="800000"/>
            <a:headEnd/>
            <a:tailEnd/>
          </a:ln>
        </p:spPr>
        <p:txBody>
          <a:bodyPr/>
          <a:lstStyle/>
          <a:p>
            <a:endParaRPr lang="en-US" sz="1000" b="1" dirty="0">
              <a:latin typeface="Arial" charset="0"/>
              <a:cs typeface="Arial"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smtClean="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05200" y="2286000"/>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LIBERTAD</a:t>
            </a:r>
            <a:endParaRPr lang="en-US" sz="2800" b="1" dirty="0">
              <a:latin typeface="Arial" pitchFamily="34" charset="0"/>
              <a:cs typeface="Arial" pitchFamily="34" charset="0"/>
            </a:endParaRPr>
          </a:p>
        </p:txBody>
      </p:sp>
      <p:sp>
        <p:nvSpPr>
          <p:cNvPr id="10" name="TextBox 9"/>
          <p:cNvSpPr txBox="1"/>
          <p:nvPr/>
        </p:nvSpPr>
        <p:spPr>
          <a:xfrm>
            <a:off x="3314700" y="2981980"/>
            <a:ext cx="27051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800" b="1" dirty="0" smtClean="0"/>
              <a:t>AUTORIDAD</a:t>
            </a:r>
            <a:endParaRPr lang="es-ES" sz="2800" b="1" dirty="0">
              <a:effectLst/>
              <a:latin typeface="arial" panose="020B0604020202020204" pitchFamily="34" charset="0"/>
            </a:endParaRPr>
          </a:p>
        </p:txBody>
      </p:sp>
      <p:sp>
        <p:nvSpPr>
          <p:cNvPr id="11" name="TextBox 10"/>
          <p:cNvSpPr txBox="1"/>
          <p:nvPr/>
        </p:nvSpPr>
        <p:spPr>
          <a:xfrm>
            <a:off x="3390900" y="3810000"/>
            <a:ext cx="23622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APOYO</a:t>
            </a:r>
            <a:endParaRPr lang="en-US" sz="2800" b="1" dirty="0">
              <a:latin typeface="Arial" pitchFamily="34" charset="0"/>
              <a:cs typeface="Arial" pitchFamily="34" charset="0"/>
            </a:endParaRPr>
          </a:p>
        </p:txBody>
      </p:sp>
      <p:sp>
        <p:nvSpPr>
          <p:cNvPr id="12" name="TextBox 11"/>
          <p:cNvSpPr txBox="1"/>
          <p:nvPr/>
        </p:nvSpPr>
        <p:spPr>
          <a:xfrm>
            <a:off x="3505200" y="4572000"/>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CONTROL</a:t>
            </a:r>
            <a:endParaRPr lang="en-US" sz="2800" b="1" dirty="0">
              <a:latin typeface="Arial" pitchFamily="34" charset="0"/>
              <a:cs typeface="Arial" pitchFamily="34" charset="0"/>
            </a:endParaRPr>
          </a:p>
        </p:txBody>
      </p:sp>
      <p:sp>
        <p:nvSpPr>
          <p:cNvPr id="13" name="TextBox 12"/>
          <p:cNvSpPr txBox="1"/>
          <p:nvPr/>
        </p:nvSpPr>
        <p:spPr>
          <a:xfrm>
            <a:off x="2743200" y="5334000"/>
            <a:ext cx="3657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RESPONSABILIDAD</a:t>
            </a:r>
            <a:endParaRPr lang="en-US" sz="2800" b="1" dirty="0">
              <a:latin typeface="Arial" pitchFamily="34" charset="0"/>
              <a:cs typeface="Arial" pitchFamily="34" charset="0"/>
            </a:endParaRPr>
          </a:p>
        </p:txBody>
      </p:sp>
      <p:sp>
        <p:nvSpPr>
          <p:cNvPr id="2" name="Rectangle 1"/>
          <p:cNvSpPr/>
          <p:nvPr/>
        </p:nvSpPr>
        <p:spPr>
          <a:xfrm>
            <a:off x="5562600" y="2380446"/>
            <a:ext cx="3200400" cy="287002"/>
          </a:xfrm>
          <a:prstGeom prst="rect">
            <a:avLst/>
          </a:prstGeom>
        </p:spPr>
        <p:txBody>
          <a:bodyPr wrap="square">
            <a:spAutoFit/>
          </a:bodyPr>
          <a:lstStyle/>
          <a:p>
            <a:pPr marL="0" marR="0">
              <a:lnSpc>
                <a:spcPct val="115000"/>
              </a:lnSpc>
              <a:spcBef>
                <a:spcPts val="0"/>
              </a:spcBef>
              <a:spcAft>
                <a:spcPts val="1000"/>
              </a:spcAft>
            </a:pPr>
            <a:r>
              <a:rPr lang="en-US" sz="1100" dirty="0" smtClean="0">
                <a:latin typeface="Calibri" panose="020F0502020204030204" pitchFamily="34" charset="0"/>
                <a:ea typeface="Calibri" panose="020F0502020204030204" pitchFamily="34" charset="0"/>
                <a:cs typeface="Arial" panose="020B0604020202020204" pitchFamily="34" charset="0"/>
              </a:rPr>
              <a:t>De decider </a:t>
            </a:r>
            <a:r>
              <a:rPr lang="en-US" sz="1100" dirty="0" err="1" smtClean="0">
                <a:latin typeface="Calibri" panose="020F0502020204030204" pitchFamily="34" charset="0"/>
                <a:ea typeface="Calibri" panose="020F0502020204030204" pitchFamily="34" charset="0"/>
                <a:cs typeface="Arial" panose="020B0604020202020204" pitchFamily="34" charset="0"/>
              </a:rPr>
              <a:t>en</a:t>
            </a:r>
            <a:r>
              <a:rPr lang="en-US" sz="1100" dirty="0" smtClean="0">
                <a:latin typeface="Calibri" panose="020F0502020204030204" pitchFamily="34" charset="0"/>
                <a:ea typeface="Calibri" panose="020F0502020204030204" pitchFamily="34" charset="0"/>
                <a:cs typeface="Arial" panose="020B0604020202020204" pitchFamily="34" charset="0"/>
              </a:rPr>
              <a:t> d</a:t>
            </a:r>
            <a:r>
              <a:rPr lang="es-PR" sz="1100" dirty="0" err="1" smtClean="0">
                <a:latin typeface="Calibri" panose="020F0502020204030204" pitchFamily="34" charset="0"/>
                <a:cs typeface="Arial" panose="020B0604020202020204" pitchFamily="34" charset="0"/>
              </a:rPr>
              <a:t>ó</a:t>
            </a:r>
            <a:r>
              <a:rPr lang="en-US" sz="1100" dirty="0" err="1" smtClean="0">
                <a:latin typeface="Calibri" panose="020F0502020204030204" pitchFamily="34" charset="0"/>
                <a:ea typeface="Calibri" panose="020F0502020204030204" pitchFamily="34" charset="0"/>
                <a:cs typeface="Arial" panose="020B0604020202020204" pitchFamily="34" charset="0"/>
              </a:rPr>
              <a:t>nde</a:t>
            </a:r>
            <a:r>
              <a:rPr lang="en-US" sz="1100" dirty="0" smtClean="0">
                <a:latin typeface="Calibri" panose="020F0502020204030204" pitchFamily="34" charset="0"/>
                <a:ea typeface="Calibri" panose="020F0502020204030204" pitchFamily="34" charset="0"/>
                <a:cs typeface="Arial" panose="020B0604020202020204" pitchFamily="34" charset="0"/>
              </a:rPr>
              <a:t> </a:t>
            </a:r>
            <a:r>
              <a:rPr lang="en-US" sz="1100" dirty="0">
                <a:latin typeface="Calibri" panose="020F0502020204030204" pitchFamily="34" charset="0"/>
                <a:ea typeface="Calibri" panose="020F0502020204030204" pitchFamily="34" charset="0"/>
                <a:cs typeface="Arial" panose="020B0604020202020204" pitchFamily="34" charset="0"/>
              </a:rPr>
              <a:t>y con </a:t>
            </a:r>
            <a:r>
              <a:rPr lang="en-US" sz="1100" dirty="0" smtClean="0">
                <a:latin typeface="Calibri" panose="020F0502020204030204" pitchFamily="34" charset="0"/>
                <a:ea typeface="Calibri" panose="020F0502020204030204" pitchFamily="34" charset="0"/>
                <a:cs typeface="Arial" panose="020B0604020202020204" pitchFamily="34" charset="0"/>
              </a:rPr>
              <a:t>qui</a:t>
            </a:r>
            <a:r>
              <a:rPr lang="es-PR" sz="1100" dirty="0" smtClean="0">
                <a:latin typeface="Calibri" panose="020F0502020204030204" pitchFamily="34" charset="0"/>
                <a:cs typeface="Arial" panose="020B0604020202020204" pitchFamily="34" charset="0"/>
              </a:rPr>
              <a:t>é</a:t>
            </a:r>
            <a:r>
              <a:rPr lang="en-US" sz="1100" dirty="0" smtClean="0">
                <a:latin typeface="Calibri" panose="020F0502020204030204" pitchFamily="34" charset="0"/>
                <a:ea typeface="Calibri" panose="020F0502020204030204" pitchFamily="34" charset="0"/>
                <a:cs typeface="Arial" panose="020B0604020202020204" pitchFamily="34" charset="0"/>
              </a:rPr>
              <a:t>n </a:t>
            </a:r>
            <a:r>
              <a:rPr lang="en-US" sz="1100" dirty="0" smtClean="0">
                <a:latin typeface="Calibri" panose="020F0502020204030204" pitchFamily="34" charset="0"/>
                <a:ea typeface="Calibri" panose="020F0502020204030204" pitchFamily="34" charset="0"/>
                <a:cs typeface="Arial" panose="020B0604020202020204" pitchFamily="34" charset="0"/>
              </a:rPr>
              <a:t>vive </a:t>
            </a:r>
            <a:r>
              <a:rPr lang="en-US" sz="1100" dirty="0" smtClean="0">
                <a:latin typeface="Calibri" panose="020F0502020204030204" pitchFamily="34" charset="0"/>
                <a:ea typeface="Calibri" panose="020F0502020204030204" pitchFamily="34" charset="0"/>
                <a:cs typeface="Arial" panose="020B0604020202020204" pitchFamily="34" charset="0"/>
              </a:rPr>
              <a:t>la persona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166475" y="3112797"/>
            <a:ext cx="2667718" cy="287002"/>
          </a:xfrm>
          <a:prstGeom prst="rect">
            <a:avLst/>
          </a:prstGeom>
        </p:spPr>
        <p:txBody>
          <a:bodyPr wrap="none">
            <a:spAutoFit/>
          </a:bodyPr>
          <a:lstStyle/>
          <a:p>
            <a:pPr marL="0" marR="0">
              <a:lnSpc>
                <a:spcPct val="115000"/>
              </a:lnSpc>
              <a:spcBef>
                <a:spcPts val="0"/>
              </a:spcBef>
              <a:spcAft>
                <a:spcPts val="10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Para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decidir</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s-PR" sz="1100" dirty="0">
                <a:latin typeface="Calibri" panose="020F0502020204030204" pitchFamily="34" charset="0"/>
              </a:rPr>
              <a:t>cómo </a:t>
            </a:r>
            <a:r>
              <a:rPr lang="en-US" sz="1100" dirty="0" smtClean="0">
                <a:latin typeface="Calibri" panose="020F0502020204030204" pitchFamily="34" charset="0"/>
                <a:ea typeface="Calibri" panose="020F0502020204030204" pitchFamily="34" charset="0"/>
                <a:cs typeface="Times New Roman" panose="02020603050405020304" pitchFamily="18" charset="0"/>
              </a:rPr>
              <a:t>el  </a:t>
            </a:r>
            <a:r>
              <a:rPr lang="en-US" sz="1100" dirty="0" err="1">
                <a:latin typeface="Calibri" panose="020F0502020204030204" pitchFamily="34" charset="0"/>
                <a:ea typeface="Calibri" panose="020F0502020204030204" pitchFamily="34" charset="0"/>
                <a:cs typeface="Times New Roman" panose="02020603050405020304" pitchFamily="18" charset="0"/>
              </a:rPr>
              <a:t>individuo</a:t>
            </a:r>
            <a:r>
              <a:rPr lang="en-US" sz="1100" dirty="0">
                <a:latin typeface="Calibri" panose="020F0502020204030204" pitchFamily="34" charset="0"/>
                <a:ea typeface="Calibri" panose="020F0502020204030204" pitchFamily="34" charset="0"/>
                <a:cs typeface="Times New Roman" panose="02020603050405020304" pitchFamily="18" charset="0"/>
              </a:rPr>
              <a:t> vive </a:t>
            </a:r>
            <a:r>
              <a:rPr lang="en-US" sz="1100" dirty="0" err="1">
                <a:latin typeface="Calibri" panose="020F0502020204030204" pitchFamily="34" charset="0"/>
                <a:ea typeface="Calibri" panose="020F0502020204030204" pitchFamily="34" charset="0"/>
                <a:cs typeface="Times New Roman" panose="02020603050405020304" pitchFamily="18" charset="0"/>
              </a:rPr>
              <a:t>su</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vida</a:t>
            </a:r>
            <a:r>
              <a:rPr lang="en-US" sz="11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56493" y="3971299"/>
            <a:ext cx="2348721" cy="287002"/>
          </a:xfrm>
          <a:prstGeom prst="rect">
            <a:avLst/>
          </a:prstGeom>
        </p:spPr>
        <p:txBody>
          <a:bodyPr wrap="none">
            <a:spAutoFit/>
          </a:bodyPr>
          <a:lstStyle/>
          <a:p>
            <a:pPr marL="0" marR="0">
              <a:lnSpc>
                <a:spcPct val="115000"/>
              </a:lnSpc>
              <a:spcBef>
                <a:spcPts val="0"/>
              </a:spcBef>
              <a:spcAft>
                <a:spcPts val="10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E</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n</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las </a:t>
            </a:r>
            <a:r>
              <a:rPr lang="en-US" sz="1100" dirty="0" err="1">
                <a:latin typeface="Calibri" panose="020F0502020204030204" pitchFamily="34" charset="0"/>
                <a:ea typeface="Calibri" panose="020F0502020204030204" pitchFamily="34" charset="0"/>
                <a:cs typeface="Times New Roman" panose="02020603050405020304" pitchFamily="18" charset="0"/>
              </a:rPr>
              <a:t>decisiones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que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toma</a:t>
            </a:r>
            <a:r>
              <a:rPr lang="en-US" sz="1100" dirty="0" smtClean="0">
                <a:latin typeface="Calibri" panose="020F0502020204030204" pitchFamily="34" charset="0"/>
                <a:ea typeface="Calibri" panose="020F0502020204030204" pitchFamily="34" charset="0"/>
                <a:cs typeface="Times New Roman" panose="02020603050405020304" pitchFamily="18" charset="0"/>
              </a:rPr>
              <a:t> la persona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58324" y="4702805"/>
            <a:ext cx="3344185" cy="261610"/>
          </a:xfrm>
          <a:prstGeom prst="rect">
            <a:avLst/>
          </a:prstGeom>
        </p:spPr>
        <p:txBody>
          <a:bodyPr wrap="none">
            <a:spAutoFit/>
          </a:bodyPr>
          <a:lstStyle/>
          <a:p>
            <a:r>
              <a:rPr lang="en-US" sz="1100" dirty="0" err="1">
                <a:latin typeface="Calibri" panose="020F0502020204030204" pitchFamily="34" charset="0"/>
                <a:ea typeface="Calibri" panose="020F0502020204030204" pitchFamily="34" charset="0"/>
                <a:cs typeface="Times New Roman" panose="02020603050405020304" pitchFamily="18" charset="0"/>
              </a:rPr>
              <a:t>S</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obre</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los </a:t>
            </a:r>
            <a:r>
              <a:rPr lang="en-US" sz="1100" dirty="0" err="1">
                <a:latin typeface="Calibri" panose="020F0502020204030204" pitchFamily="34" charset="0"/>
                <a:ea typeface="Calibri" panose="020F0502020204030204" pitchFamily="34" charset="0"/>
                <a:cs typeface="Times New Roman" panose="02020603050405020304" pitchFamily="18" charset="0"/>
              </a:rPr>
              <a:t>recursos</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necesarios</a:t>
            </a:r>
            <a:r>
              <a:rPr lang="en-US" sz="1100" dirty="0">
                <a:latin typeface="Calibri" panose="020F0502020204030204" pitchFamily="34" charset="0"/>
                <a:ea typeface="Calibri" panose="020F0502020204030204" pitchFamily="34" charset="0"/>
                <a:cs typeface="Times New Roman" panose="02020603050405020304" pitchFamily="18" charset="0"/>
              </a:rPr>
              <a:t> para </a:t>
            </a:r>
            <a:r>
              <a:rPr lang="en-US" sz="1100" dirty="0" err="1">
                <a:latin typeface="Calibri" panose="020F0502020204030204" pitchFamily="34" charset="0"/>
                <a:ea typeface="Calibri" panose="020F0502020204030204" pitchFamily="34" charset="0"/>
                <a:cs typeface="Times New Roman" panose="02020603050405020304" pitchFamily="18" charset="0"/>
              </a:rPr>
              <a:t>ayudar</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a la persona</a:t>
            </a:r>
            <a:endParaRPr lang="en-US" dirty="0"/>
          </a:p>
        </p:txBody>
      </p:sp>
      <p:sp>
        <p:nvSpPr>
          <p:cNvPr id="6" name="Rectangle 5"/>
          <p:cNvSpPr/>
          <p:nvPr/>
        </p:nvSpPr>
        <p:spPr>
          <a:xfrm>
            <a:off x="6368814" y="5532742"/>
            <a:ext cx="2561920" cy="287002"/>
          </a:xfrm>
          <a:prstGeom prst="rect">
            <a:avLst/>
          </a:prstGeom>
        </p:spPr>
        <p:txBody>
          <a:bodyPr wrap="none">
            <a:spAutoFit/>
          </a:bodyPr>
          <a:lstStyle/>
          <a:p>
            <a:pPr marL="0" marR="0">
              <a:lnSpc>
                <a:spcPct val="115000"/>
              </a:lnSpc>
              <a:spcBef>
                <a:spcPts val="0"/>
              </a:spcBef>
              <a:spcAft>
                <a:spcPts val="1000"/>
              </a:spcAft>
            </a:pPr>
            <a:r>
              <a:rPr lang="en-US" sz="1100" dirty="0" err="1">
                <a:latin typeface="Calibri" panose="020F0502020204030204" pitchFamily="34" charset="0"/>
                <a:ea typeface="Calibri" panose="020F0502020204030204" pitchFamily="34" charset="0"/>
                <a:cs typeface="Times New Roman" panose="02020603050405020304" pitchFamily="18" charset="0"/>
              </a:rPr>
              <a:t>E</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n</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las </a:t>
            </a:r>
            <a:r>
              <a:rPr lang="en-US" sz="1100" dirty="0" err="1">
                <a:latin typeface="Calibri" panose="020F0502020204030204" pitchFamily="34" charset="0"/>
                <a:ea typeface="Calibri" panose="020F0502020204030204" pitchFamily="34" charset="0"/>
                <a:cs typeface="Times New Roman" panose="02020603050405020304" pitchFamily="18" charset="0"/>
              </a:rPr>
              <a:t>decisiones</a:t>
            </a:r>
            <a:r>
              <a:rPr lang="en-US" sz="1100" dirty="0">
                <a:latin typeface="Calibri" panose="020F0502020204030204" pitchFamily="34" charset="0"/>
                <a:ea typeface="Calibri" panose="020F0502020204030204" pitchFamily="34" charset="0"/>
                <a:cs typeface="Times New Roman" panose="02020603050405020304" pitchFamily="18" charset="0"/>
              </a:rPr>
              <a:t> y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acciones</a:t>
            </a:r>
            <a:r>
              <a:rPr lang="en-US" sz="1100" dirty="0" smtClean="0">
                <a:latin typeface="Calibri" panose="020F0502020204030204" pitchFamily="34" charset="0"/>
                <a:ea typeface="Calibri" panose="020F0502020204030204" pitchFamily="34" charset="0"/>
                <a:cs typeface="Times New Roman" panose="02020603050405020304" pitchFamily="18" charset="0"/>
              </a:rPr>
              <a:t> de la persona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smtClean="0"/>
              <a:t>5</a:t>
            </a:r>
          </a:p>
        </p:txBody>
      </p:sp>
    </p:spTree>
    <p:extLst>
      <p:ext uri="{BB962C8B-B14F-4D97-AF65-F5344CB8AC3E}">
        <p14:creationId xmlns:p14="http://schemas.microsoft.com/office/powerpoint/2010/main" val="1188927458"/>
      </p:ext>
    </p:extLst>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057400" y="1600200"/>
            <a:ext cx="6180667" cy="685800"/>
          </a:xfrm>
        </p:spPr>
        <p:txBody>
          <a:bodyPr/>
          <a:lstStyle/>
          <a:p>
            <a:r>
              <a:rPr lang="en-US" sz="3600" dirty="0" smtClean="0">
                <a:latin typeface="Arial" charset="0"/>
                <a:cs typeface="Arial" charset="0"/>
              </a:rPr>
              <a:t> </a:t>
            </a:r>
            <a:r>
              <a:rPr lang="es-ES" sz="3600" dirty="0" smtClean="0">
                <a:latin typeface="arial" panose="020B0604020202020204" pitchFamily="34" charset="0"/>
              </a:rPr>
              <a:t>El consumidor controla:</a:t>
            </a:r>
            <a:r>
              <a:rPr lang="es-ES" sz="3600" dirty="0">
                <a:latin typeface="arial" panose="020B0604020202020204" pitchFamily="34" charset="0"/>
              </a:rPr>
              <a:t/>
            </a:r>
            <a:br>
              <a:rPr lang="es-ES" sz="3600" dirty="0">
                <a:latin typeface="arial" panose="020B0604020202020204" pitchFamily="34" charset="0"/>
              </a:rPr>
            </a:br>
            <a:endParaRPr lang="en-US" sz="3600" dirty="0" smtClean="0">
              <a:latin typeface="Arial" charset="0"/>
              <a:cs typeface="Arial" charset="0"/>
            </a:endParaRPr>
          </a:p>
        </p:txBody>
      </p:sp>
      <p:sp>
        <p:nvSpPr>
          <p:cNvPr id="14339" name="Footer Placeholder 3"/>
          <p:cNvSpPr txBox="1">
            <a:spLocks noGrp="1"/>
          </p:cNvSpPr>
          <p:nvPr/>
        </p:nvSpPr>
        <p:spPr bwMode="auto">
          <a:xfrm>
            <a:off x="0" y="6553200"/>
            <a:ext cx="9144000" cy="304800"/>
          </a:xfrm>
          <a:prstGeom prst="rect">
            <a:avLst/>
          </a:prstGeom>
          <a:noFill/>
          <a:ln w="9525">
            <a:noFill/>
            <a:miter lim="800000"/>
            <a:headEnd/>
            <a:tailEnd/>
          </a:ln>
        </p:spPr>
        <p:txBody>
          <a:bodyPr/>
          <a:lstStyle/>
          <a:p>
            <a:endParaRPr lang="en-US" sz="1000" b="1" dirty="0">
              <a:latin typeface="Arial" charset="0"/>
              <a:cs typeface="Arial"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smtClean="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05200" y="2286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QU</a:t>
            </a:r>
            <a:r>
              <a:rPr lang="es-ES" sz="2800" b="1" dirty="0">
                <a:solidFill>
                  <a:srgbClr val="000000"/>
                </a:solidFill>
                <a:latin typeface="arial" panose="020B0604020202020204" pitchFamily="34" charset="0"/>
              </a:rPr>
              <a:t>É</a:t>
            </a:r>
            <a:endParaRPr lang="en-US" sz="2800" b="1" dirty="0">
              <a:latin typeface="Arial" pitchFamily="34" charset="0"/>
              <a:cs typeface="Arial" pitchFamily="34" charset="0"/>
            </a:endParaRPr>
          </a:p>
        </p:txBody>
      </p:sp>
      <p:sp>
        <p:nvSpPr>
          <p:cNvPr id="10" name="TextBox 9"/>
          <p:cNvSpPr txBox="1"/>
          <p:nvPr/>
        </p:nvSpPr>
        <p:spPr>
          <a:xfrm>
            <a:off x="3505200" y="301584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800" b="1" dirty="0" smtClean="0">
                <a:latin typeface="arial" panose="020B0604020202020204" pitchFamily="34" charset="0"/>
              </a:rPr>
              <a:t>QUIÉN</a:t>
            </a:r>
            <a:endParaRPr lang="es-ES" sz="2800" b="1" dirty="0">
              <a:effectLst/>
              <a:latin typeface="arial" panose="020B0604020202020204" pitchFamily="34" charset="0"/>
            </a:endParaRPr>
          </a:p>
        </p:txBody>
      </p:sp>
      <p:sp>
        <p:nvSpPr>
          <p:cNvPr id="11" name="TextBox 10"/>
          <p:cNvSpPr txBox="1"/>
          <p:nvPr/>
        </p:nvSpPr>
        <p:spPr>
          <a:xfrm>
            <a:off x="3505200" y="3810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CUANDO</a:t>
            </a:r>
            <a:endParaRPr lang="en-US" sz="2800" b="1" dirty="0">
              <a:latin typeface="Arial" pitchFamily="34" charset="0"/>
              <a:cs typeface="Arial" pitchFamily="34" charset="0"/>
            </a:endParaRPr>
          </a:p>
        </p:txBody>
      </p:sp>
      <p:sp>
        <p:nvSpPr>
          <p:cNvPr id="12" name="TextBox 11"/>
          <p:cNvSpPr txBox="1"/>
          <p:nvPr/>
        </p:nvSpPr>
        <p:spPr>
          <a:xfrm>
            <a:off x="3505200" y="4572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mj-lt"/>
                <a:cs typeface="Arial" pitchFamily="34" charset="0"/>
              </a:rPr>
              <a:t>D</a:t>
            </a:r>
            <a:r>
              <a:rPr lang="es-PR" sz="2800" b="1" dirty="0" err="1" smtClean="0">
                <a:latin typeface="+mj-lt"/>
              </a:rPr>
              <a:t>Ó</a:t>
            </a:r>
            <a:r>
              <a:rPr lang="en-US" sz="2800" b="1" dirty="0" smtClean="0">
                <a:latin typeface="+mj-lt"/>
                <a:cs typeface="Arial" pitchFamily="34" charset="0"/>
              </a:rPr>
              <a:t>NDE</a:t>
            </a:r>
            <a:endParaRPr lang="en-US" sz="2800" b="1" dirty="0">
              <a:latin typeface="+mj-lt"/>
              <a:cs typeface="Arial" pitchFamily="34" charset="0"/>
            </a:endParaRPr>
          </a:p>
        </p:txBody>
      </p:sp>
      <p:sp>
        <p:nvSpPr>
          <p:cNvPr id="13" name="TextBox 12"/>
          <p:cNvSpPr txBox="1"/>
          <p:nvPr/>
        </p:nvSpPr>
        <p:spPr>
          <a:xfrm>
            <a:off x="3505200" y="5334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800" b="1" dirty="0"/>
              <a:t>CÓMO</a:t>
            </a:r>
            <a:endParaRPr lang="en-US" sz="2800" b="1" dirty="0">
              <a:latin typeface="Arial" pitchFamily="34" charset="0"/>
              <a:cs typeface="Arial" pitchFamily="34" charset="0"/>
            </a:endParaRPr>
          </a:p>
        </p:txBody>
      </p:sp>
      <p:sp>
        <p:nvSpPr>
          <p:cNvPr id="14"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smtClean="0"/>
              <a:t>6</a:t>
            </a: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36" y="1285335"/>
            <a:ext cx="8855166" cy="779824"/>
          </a:xfrm>
        </p:spPr>
        <p:txBody>
          <a:bodyPr/>
          <a:lstStyle/>
          <a:p>
            <a:pPr lvl="0"/>
            <a:r>
              <a:rPr lang="en-US" sz="3200" kern="1200" dirty="0" err="1" smtClean="0">
                <a:solidFill>
                  <a:schemeClr val="tx2"/>
                </a:solidFill>
                <a:latin typeface="Arial" panose="020B0604020202020204" pitchFamily="34" charset="0"/>
              </a:rPr>
              <a:t>Comparacion</a:t>
            </a:r>
            <a:r>
              <a:rPr lang="en-US" sz="3200" kern="1200" dirty="0" smtClean="0">
                <a:solidFill>
                  <a:schemeClr val="tx2"/>
                </a:solidFill>
                <a:latin typeface="Arial" panose="020B0604020202020204" pitchFamily="34" charset="0"/>
              </a:rPr>
              <a:t> del Waiver vs</a:t>
            </a:r>
            <a:r>
              <a:rPr lang="en-US" sz="3200" kern="1200" dirty="0">
                <a:solidFill>
                  <a:schemeClr val="tx2"/>
                </a:solidFill>
                <a:latin typeface="Arial" panose="020B0604020202020204" pitchFamily="34" charset="0"/>
              </a:rPr>
              <a:t>. </a:t>
            </a:r>
            <a:r>
              <a:rPr lang="en-US" sz="3200" kern="1200" dirty="0" smtClean="0">
                <a:solidFill>
                  <a:schemeClr val="tx2"/>
                </a:solidFill>
                <a:latin typeface="Arial" panose="020B0604020202020204" pitchFamily="34" charset="0"/>
              </a:rPr>
              <a:t>CDC+ </a:t>
            </a:r>
            <a:r>
              <a:rPr lang="en-US" sz="3200" kern="1200" dirty="0" err="1" smtClean="0">
                <a:solidFill>
                  <a:schemeClr val="tx2"/>
                </a:solidFill>
                <a:latin typeface="Arial" panose="020B0604020202020204" pitchFamily="34" charset="0"/>
              </a:rPr>
              <a:t>Programa</a:t>
            </a:r>
            <a:endParaRPr lang="en-US" sz="3200" dirty="0">
              <a:solidFill>
                <a:schemeClr val="tx2"/>
              </a:solidFill>
            </a:endParaRPr>
          </a:p>
        </p:txBody>
      </p:sp>
      <p:sp>
        <p:nvSpPr>
          <p:cNvPr id="3" name="Rectangle 2"/>
          <p:cNvSpPr/>
          <p:nvPr/>
        </p:nvSpPr>
        <p:spPr>
          <a:xfrm>
            <a:off x="8325219" y="6225388"/>
            <a:ext cx="383438" cy="307777"/>
          </a:xfrm>
          <a:prstGeom prst="rect">
            <a:avLst/>
          </a:prstGeom>
        </p:spPr>
        <p:txBody>
          <a:bodyPr wrap="none">
            <a:spAutoFit/>
          </a:bodyPr>
          <a:lstStyle/>
          <a:p>
            <a:pPr lvl="0" algn="r" eaLnBrk="1" hangingPunct="1"/>
            <a:fld id="{F296B2D3-D62A-47AE-954F-20E1D3EBB16B}" type="slidenum">
              <a:rPr lang="en-US" altLang="en-US" sz="1400">
                <a:solidFill>
                  <a:srgbClr val="6699FF"/>
                </a:solidFill>
                <a:latin typeface="Arial" panose="020B0604020202020204" pitchFamily="34" charset="0"/>
              </a:rPr>
              <a:pPr lvl="0" algn="r" eaLnBrk="1" hangingPunct="1"/>
              <a:t>7</a:t>
            </a:fld>
            <a:endParaRPr lang="en-US" altLang="en-US" sz="1400" dirty="0">
              <a:solidFill>
                <a:srgbClr val="6699FF"/>
              </a:solidFill>
              <a:latin typeface="Arial" panose="020B0604020202020204" pitchFamily="34" charset="0"/>
            </a:endParaRPr>
          </a:p>
        </p:txBody>
      </p:sp>
      <p:sp>
        <p:nvSpPr>
          <p:cNvPr id="6" name="Rectangle 5"/>
          <p:cNvSpPr/>
          <p:nvPr/>
        </p:nvSpPr>
        <p:spPr>
          <a:xfrm>
            <a:off x="300336" y="2313936"/>
            <a:ext cx="3471640" cy="4544064"/>
          </a:xfrm>
          <a:prstGeom prst="rect">
            <a:avLst/>
          </a:prstGeom>
        </p:spPr>
        <p:txBody>
          <a:bodyPr wrap="square">
            <a:spAutoFit/>
          </a:bodyPr>
          <a:lstStyle/>
          <a:p>
            <a:pPr marL="285750" lvl="0" indent="-285750" algn="l">
              <a:spcBef>
                <a:spcPct val="20000"/>
              </a:spcBef>
              <a:buFont typeface="Courier New" panose="02070309020205020404" pitchFamily="49" charset="0"/>
              <a:buChar char="o"/>
              <a:defRPr/>
            </a:pPr>
            <a:r>
              <a:rPr lang="en-US" sz="1600" kern="0" dirty="0" err="1">
                <a:solidFill>
                  <a:srgbClr val="000000"/>
                </a:solidFill>
                <a:latin typeface="Arial"/>
                <a:cs typeface="Arial" panose="020B0604020202020204" pitchFamily="34" charset="0"/>
              </a:rPr>
              <a:t>iBudget</a:t>
            </a:r>
            <a:r>
              <a:rPr lang="en-US" sz="1600" kern="0" dirty="0">
                <a:solidFill>
                  <a:srgbClr val="000000"/>
                </a:solidFill>
                <a:latin typeface="Arial"/>
                <a:cs typeface="Arial" panose="020B0604020202020204" pitchFamily="34" charset="0"/>
              </a:rPr>
              <a:t> FL - Medicaid </a:t>
            </a:r>
            <a:r>
              <a:rPr lang="en-US" sz="1600" kern="0" dirty="0" smtClean="0">
                <a:solidFill>
                  <a:srgbClr val="000000"/>
                </a:solidFill>
                <a:latin typeface="Arial"/>
                <a:cs typeface="Arial" panose="020B0604020202020204" pitchFamily="34" charset="0"/>
              </a:rPr>
              <a:t>Waiver</a:t>
            </a:r>
          </a:p>
          <a:p>
            <a:pPr lvl="0" algn="l">
              <a:spcBef>
                <a:spcPct val="20000"/>
              </a:spcBef>
              <a:defRPr/>
            </a:pPr>
            <a:r>
              <a:rPr lang="en-US" sz="1600" kern="0" dirty="0">
                <a:solidFill>
                  <a:srgbClr val="000000"/>
                </a:solidFill>
                <a:latin typeface="Arial"/>
                <a:cs typeface="Arial" panose="020B0604020202020204" pitchFamily="34" charset="0"/>
              </a:rPr>
              <a:t/>
            </a:r>
            <a:br>
              <a:rPr lang="en-US" sz="1600" kern="0" dirty="0">
                <a:solidFill>
                  <a:srgbClr val="000000"/>
                </a:solidFill>
                <a:latin typeface="Arial"/>
                <a:cs typeface="Arial" panose="020B0604020202020204" pitchFamily="34" charset="0"/>
              </a:rPr>
            </a:br>
            <a:r>
              <a:rPr lang="en-US" sz="1600" kern="0" dirty="0">
                <a:solidFill>
                  <a:srgbClr val="000000"/>
                </a:solidFill>
                <a:latin typeface="Arial"/>
                <a:cs typeface="Arial" panose="020B0604020202020204" pitchFamily="34" charset="0"/>
              </a:rPr>
              <a:t>Seven (7) Service Families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Life Skills Development</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Supplies &amp; Equipment</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Personal Supports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Residential Services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Therapeutic Supports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Transportation</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Dental</a:t>
            </a:r>
          </a:p>
          <a:p>
            <a:pPr marL="742950" lvl="1" indent="-285750" algn="l">
              <a:spcBef>
                <a:spcPct val="20000"/>
              </a:spcBef>
              <a:buFont typeface="Courier New" panose="02070309020205020404" pitchFamily="49" charset="0"/>
              <a:buChar char="o"/>
              <a:defRPr/>
            </a:pPr>
            <a:endParaRPr lang="en-US" sz="1600" kern="0" dirty="0">
              <a:solidFill>
                <a:srgbClr val="262671"/>
              </a:solidFill>
              <a:latin typeface="Arial"/>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p>
            <a:pPr marL="0" marR="0" algn="l">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cs typeface="Arial" panose="020B0604020202020204" pitchFamily="34" charset="0"/>
              </a:rPr>
              <a:t>*</a:t>
            </a:r>
            <a:r>
              <a:rPr lang="en-US" sz="1600" dirty="0" err="1" smtClean="0">
                <a:latin typeface="Arial" panose="020B0604020202020204" pitchFamily="34" charset="0"/>
                <a:ea typeface="Calibri" panose="020F0502020204030204" pitchFamily="34" charset="0"/>
                <a:cs typeface="Arial" panose="020B0604020202020204" pitchFamily="34" charset="0"/>
              </a:rPr>
              <a:t>Tiene</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que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usar</a:t>
            </a:r>
            <a:r>
              <a:rPr lang="en-US" sz="1600" dirty="0">
                <a:latin typeface="Arial" panose="020B0604020202020204" pitchFamily="34" charset="0"/>
                <a:ea typeface="Calibri" panose="020F0502020204030204" pitchFamily="34" charset="0"/>
                <a:cs typeface="Arial" panose="020B0604020202020204" pitchFamily="34" charset="0"/>
              </a:rPr>
              <a:t> los </a:t>
            </a:r>
            <a:r>
              <a:rPr lang="en-US" sz="1600" dirty="0" err="1">
                <a:latin typeface="Arial" panose="020B0604020202020204" pitchFamily="34" charset="0"/>
                <a:ea typeface="Calibri" panose="020F0502020204030204" pitchFamily="34" charset="0"/>
                <a:cs typeface="Arial" panose="020B0604020202020204" pitchFamily="34" charset="0"/>
              </a:rPr>
              <a:t>prevedores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que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estan</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calificados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por</a:t>
            </a:r>
            <a:r>
              <a:rPr lang="en-US" sz="1600" dirty="0">
                <a:latin typeface="Arial" panose="020B0604020202020204" pitchFamily="34" charset="0"/>
                <a:ea typeface="Calibri" panose="020F0502020204030204" pitchFamily="34" charset="0"/>
                <a:cs typeface="Arial" panose="020B0604020202020204" pitchFamily="34" charset="0"/>
              </a:rPr>
              <a:t> el Medicaid Waiver y </a:t>
            </a:r>
            <a:r>
              <a:rPr lang="en-US" sz="1600" dirty="0" err="1">
                <a:latin typeface="Arial" panose="020B0604020202020204" pitchFamily="34" charset="0"/>
                <a:ea typeface="Calibri" panose="020F0502020204030204" pitchFamily="34" charset="0"/>
                <a:cs typeface="Arial" panose="020B0604020202020204" pitchFamily="34" charset="0"/>
              </a:rPr>
              <a:t>las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tarifas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que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estan</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aprobadas</a:t>
            </a:r>
            <a:r>
              <a:rPr lang="en-US" sz="1600" dirty="0">
                <a:latin typeface="Arial" panose="020B0604020202020204" pitchFamily="34" charset="0"/>
                <a:ea typeface="Calibri" panose="020F0502020204030204" pitchFamily="34" charset="0"/>
                <a:cs typeface="Arial" panose="020B0604020202020204" pitchFamily="34" charset="0"/>
              </a:rPr>
              <a:t>.</a:t>
            </a:r>
          </a:p>
        </p:txBody>
      </p:sp>
      <p:sp>
        <p:nvSpPr>
          <p:cNvPr id="7" name="Rectangle 6"/>
          <p:cNvSpPr/>
          <p:nvPr/>
        </p:nvSpPr>
        <p:spPr>
          <a:xfrm>
            <a:off x="4136657" y="2209800"/>
            <a:ext cx="4572000" cy="4562788"/>
          </a:xfrm>
          <a:prstGeom prst="rect">
            <a:avLst/>
          </a:prstGeom>
        </p:spPr>
        <p:txBody>
          <a:bodyPr>
            <a:spAutoFit/>
          </a:bodyPr>
          <a:lstStyle/>
          <a:p>
            <a:pPr lvl="0" algn="l">
              <a:spcBef>
                <a:spcPct val="25000"/>
              </a:spcBef>
              <a:spcAft>
                <a:spcPct val="25000"/>
              </a:spcAft>
              <a:buClr>
                <a:srgbClr val="6B8ED1"/>
              </a:buClr>
              <a:buSzPct val="110000"/>
              <a:defRPr/>
            </a:pPr>
            <a:r>
              <a:rPr lang="en-US" sz="1400" kern="0" dirty="0" err="1" smtClean="0">
                <a:solidFill>
                  <a:srgbClr val="000000"/>
                </a:solidFill>
                <a:latin typeface="Arial"/>
                <a:cs typeface="Arial" panose="020B0604020202020204" pitchFamily="34" charset="0"/>
              </a:rPr>
              <a:t>Servicios</a:t>
            </a:r>
            <a:r>
              <a:rPr lang="en-US" sz="1400" kern="0" dirty="0" smtClean="0">
                <a:solidFill>
                  <a:srgbClr val="000000"/>
                </a:solidFill>
                <a:latin typeface="Arial"/>
                <a:cs typeface="Arial" panose="020B0604020202020204" pitchFamily="34" charset="0"/>
              </a:rPr>
              <a:t> </a:t>
            </a:r>
            <a:r>
              <a:rPr lang="en-US" sz="1400" kern="0" dirty="0" smtClean="0">
                <a:solidFill>
                  <a:srgbClr val="000000"/>
                </a:solidFill>
                <a:latin typeface="Arial"/>
                <a:cs typeface="Arial" panose="020B0604020202020204" pitchFamily="34" charset="0"/>
              </a:rPr>
              <a:t>del </a:t>
            </a:r>
            <a:r>
              <a:rPr lang="en-US" sz="1400" kern="0" dirty="0" err="1" smtClean="0">
                <a:solidFill>
                  <a:srgbClr val="000000"/>
                </a:solidFill>
                <a:latin typeface="Arial"/>
                <a:cs typeface="Arial" panose="020B0604020202020204" pitchFamily="34" charset="0"/>
              </a:rPr>
              <a:t>Programa</a:t>
            </a:r>
            <a:r>
              <a:rPr lang="en-US" sz="1400" kern="0" dirty="0" smtClean="0">
                <a:solidFill>
                  <a:srgbClr val="000000"/>
                </a:solidFill>
                <a:latin typeface="Arial"/>
                <a:cs typeface="Arial" panose="020B0604020202020204" pitchFamily="34" charset="0"/>
              </a:rPr>
              <a:t> de CDC+ (</a:t>
            </a:r>
            <a:r>
              <a:rPr lang="en-US" sz="1400" kern="0" dirty="0">
                <a:solidFill>
                  <a:srgbClr val="000000"/>
                </a:solidFill>
                <a:latin typeface="Arial"/>
                <a:cs typeface="Arial" panose="020B0604020202020204" pitchFamily="34" charset="0"/>
              </a:rPr>
              <a:t>8% + 4 %= 12% </a:t>
            </a:r>
            <a:r>
              <a:rPr lang="en-US" sz="1400" kern="0" dirty="0" err="1" smtClean="0">
                <a:solidFill>
                  <a:srgbClr val="000000"/>
                </a:solidFill>
                <a:latin typeface="Arial"/>
                <a:cs typeface="Arial" panose="020B0604020202020204" pitchFamily="34" charset="0"/>
              </a:rPr>
              <a:t>presupuesto</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reducido</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Todos</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los</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servicios</a:t>
            </a:r>
            <a:r>
              <a:rPr lang="en-US" sz="1400" kern="0" dirty="0" smtClean="0">
                <a:solidFill>
                  <a:srgbClr val="000000"/>
                </a:solidFill>
                <a:latin typeface="Arial"/>
                <a:cs typeface="Arial" panose="020B0604020202020204" pitchFamily="34" charset="0"/>
              </a:rPr>
              <a:t> del </a:t>
            </a:r>
            <a:r>
              <a:rPr lang="en-US" sz="1400" kern="0" dirty="0" err="1" smtClean="0">
                <a:solidFill>
                  <a:srgbClr val="000000"/>
                </a:solidFill>
                <a:latin typeface="Arial"/>
                <a:cs typeface="Arial" panose="020B0604020202020204" pitchFamily="34" charset="0"/>
              </a:rPr>
              <a:t>iBudget</a:t>
            </a:r>
            <a:r>
              <a:rPr lang="en-US" sz="1400" kern="0" dirty="0" smtClean="0">
                <a:solidFill>
                  <a:srgbClr val="000000"/>
                </a:solidFill>
                <a:latin typeface="Arial"/>
                <a:cs typeface="Arial" panose="020B0604020202020204" pitchFamily="34" charset="0"/>
              </a:rPr>
              <a:t> </a:t>
            </a:r>
            <a:r>
              <a:rPr lang="en-US" sz="1400" kern="0" dirty="0">
                <a:solidFill>
                  <a:srgbClr val="000000"/>
                </a:solidFill>
                <a:latin typeface="Arial"/>
                <a:cs typeface="Arial" panose="020B0604020202020204" pitchFamily="34" charset="0"/>
              </a:rPr>
              <a:t>FL </a:t>
            </a:r>
            <a:r>
              <a:rPr lang="en-US" sz="1400" kern="0" dirty="0" err="1" smtClean="0">
                <a:solidFill>
                  <a:srgbClr val="000000"/>
                </a:solidFill>
                <a:latin typeface="Arial"/>
                <a:cs typeface="Arial" panose="020B0604020202020204" pitchFamily="34" charset="0"/>
              </a:rPr>
              <a:t>en</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panose="020B0604020202020204" pitchFamily="34" charset="0"/>
                <a:cs typeface="Arial" panose="020B0604020202020204" pitchFamily="34" charset="0"/>
              </a:rPr>
              <a:t>adici</a:t>
            </a:r>
            <a:r>
              <a:rPr lang="es-PR" sz="1400" dirty="0" err="1" smtClean="0">
                <a:latin typeface="Arial" panose="020B0604020202020204" pitchFamily="34" charset="0"/>
                <a:cs typeface="Arial" panose="020B0604020202020204" pitchFamily="34" charset="0"/>
              </a:rPr>
              <a:t>ó</a:t>
            </a:r>
            <a:r>
              <a:rPr lang="en-US" sz="1400" kern="0" dirty="0" smtClean="0">
                <a:solidFill>
                  <a:srgbClr val="000000"/>
                </a:solidFill>
                <a:latin typeface="Arial" panose="020B0604020202020204" pitchFamily="34" charset="0"/>
                <a:cs typeface="Arial" panose="020B0604020202020204" pitchFamily="34" charset="0"/>
              </a:rPr>
              <a:t>n</a:t>
            </a:r>
            <a:r>
              <a:rPr lang="en-US" sz="1400" kern="0" dirty="0" smtClean="0">
                <a:solidFill>
                  <a:srgbClr val="000000"/>
                </a:solidFill>
                <a:latin typeface="Arial"/>
                <a:cs typeface="Arial" panose="020B0604020202020204" pitchFamily="34" charset="0"/>
              </a:rPr>
              <a:t> a </a:t>
            </a:r>
            <a:r>
              <a:rPr lang="en-US" sz="1400" kern="0" dirty="0" err="1" smtClean="0">
                <a:solidFill>
                  <a:srgbClr val="000000"/>
                </a:solidFill>
                <a:latin typeface="Arial"/>
                <a:cs typeface="Arial" panose="020B0604020202020204" pitchFamily="34" charset="0"/>
              </a:rPr>
              <a:t>los</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siguientes</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servicios</a:t>
            </a:r>
            <a:endParaRPr lang="en-US" sz="1400" kern="0" dirty="0" smtClean="0">
              <a:solidFill>
                <a:srgbClr val="000000"/>
              </a:solidFill>
              <a:latin typeface="Arial"/>
              <a:cs typeface="Arial" panose="020B0604020202020204" pitchFamily="34" charset="0"/>
            </a:endParaRP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Anuncios</a:t>
            </a:r>
            <a:r>
              <a:rPr lang="en-US" sz="1400" kern="0" dirty="0" smtClean="0">
                <a:solidFill>
                  <a:srgbClr val="000000"/>
                </a:solidFill>
                <a:latin typeface="Arial"/>
                <a:cs typeface="Arial" panose="020B0604020202020204" pitchFamily="34" charset="0"/>
              </a:rPr>
              <a:t>/Advertising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Campamentos</a:t>
            </a:r>
            <a:r>
              <a:rPr lang="en-US" sz="1400" kern="0" dirty="0" smtClean="0">
                <a:solidFill>
                  <a:srgbClr val="000000"/>
                </a:solidFill>
                <a:latin typeface="Arial"/>
                <a:cs typeface="Arial" panose="020B0604020202020204" pitchFamily="34" charset="0"/>
              </a:rPr>
              <a:t>/Seasonal </a:t>
            </a:r>
            <a:r>
              <a:rPr lang="en-US" sz="1400" kern="0" dirty="0">
                <a:solidFill>
                  <a:srgbClr val="000000"/>
                </a:solidFill>
                <a:latin typeface="Arial"/>
                <a:cs typeface="Arial" panose="020B0604020202020204" pitchFamily="34" charset="0"/>
              </a:rPr>
              <a:t>Camp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Membrecia</a:t>
            </a:r>
            <a:r>
              <a:rPr lang="en-US" sz="1400" kern="0" dirty="0" smtClean="0">
                <a:solidFill>
                  <a:srgbClr val="000000"/>
                </a:solidFill>
                <a:latin typeface="Arial"/>
                <a:cs typeface="Arial" panose="020B0604020202020204" pitchFamily="34" charset="0"/>
              </a:rPr>
              <a:t> de </a:t>
            </a:r>
            <a:r>
              <a:rPr lang="en-US" sz="1400" kern="0" dirty="0" err="1" smtClean="0">
                <a:solidFill>
                  <a:srgbClr val="000000"/>
                </a:solidFill>
                <a:latin typeface="Arial"/>
                <a:cs typeface="Arial" panose="020B0604020202020204" pitchFamily="34" charset="0"/>
              </a:rPr>
              <a:t>Gimnasio</a:t>
            </a:r>
            <a:r>
              <a:rPr lang="en-US" sz="1400" kern="0" dirty="0" smtClean="0">
                <a:solidFill>
                  <a:srgbClr val="000000"/>
                </a:solidFill>
                <a:latin typeface="Arial"/>
                <a:cs typeface="Arial" panose="020B0604020202020204" pitchFamily="34" charset="0"/>
              </a:rPr>
              <a:t>/Gym </a:t>
            </a:r>
            <a:r>
              <a:rPr lang="en-US" sz="1400" kern="0" dirty="0">
                <a:solidFill>
                  <a:srgbClr val="000000"/>
                </a:solidFill>
                <a:latin typeface="Arial"/>
                <a:cs typeface="Arial" panose="020B0604020202020204" pitchFamily="34" charset="0"/>
              </a:rPr>
              <a:t>Membership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Medicamentos</a:t>
            </a:r>
            <a:r>
              <a:rPr lang="en-US" sz="1400" kern="0" dirty="0">
                <a:solidFill>
                  <a:srgbClr val="000000"/>
                </a:solidFill>
                <a:latin typeface="Arial"/>
                <a:cs typeface="Arial" panose="020B0604020202020204" pitchFamily="34" charset="0"/>
              </a:rPr>
              <a:t>/</a:t>
            </a:r>
            <a:r>
              <a:rPr lang="en-US" sz="1400" kern="0" dirty="0" smtClean="0">
                <a:solidFill>
                  <a:srgbClr val="000000"/>
                </a:solidFill>
                <a:latin typeface="Arial"/>
                <a:cs typeface="Arial" panose="020B0604020202020204" pitchFamily="34" charset="0"/>
              </a:rPr>
              <a:t>Over </a:t>
            </a:r>
            <a:r>
              <a:rPr lang="en-US" sz="1400" kern="0" dirty="0">
                <a:solidFill>
                  <a:srgbClr val="000000"/>
                </a:solidFill>
                <a:latin typeface="Arial"/>
                <a:cs typeface="Arial" panose="020B0604020202020204" pitchFamily="34" charset="0"/>
              </a:rPr>
              <a:t>the Counter Medications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Emergency Response</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Partes</a:t>
            </a:r>
            <a:r>
              <a:rPr lang="en-US" sz="1400" kern="0" dirty="0" smtClean="0">
                <a:solidFill>
                  <a:srgbClr val="000000"/>
                </a:solidFill>
                <a:latin typeface="Arial"/>
                <a:cs typeface="Arial" panose="020B0604020202020204" pitchFamily="34" charset="0"/>
              </a:rPr>
              <a:t> o </a:t>
            </a:r>
            <a:r>
              <a:rPr lang="en-US" sz="1400" kern="0" dirty="0" err="1" smtClean="0">
                <a:solidFill>
                  <a:srgbClr val="000000"/>
                </a:solidFill>
                <a:latin typeface="Arial"/>
                <a:cs typeface="Arial" panose="020B0604020202020204" pitchFamily="34" charset="0"/>
              </a:rPr>
              <a:t>Reparaciones</a:t>
            </a:r>
            <a:r>
              <a:rPr lang="en-US" sz="1400" kern="0" dirty="0" smtClean="0">
                <a:solidFill>
                  <a:srgbClr val="000000"/>
                </a:solidFill>
                <a:latin typeface="Arial"/>
                <a:cs typeface="Arial" panose="020B0604020202020204" pitchFamily="34" charset="0"/>
              </a:rPr>
              <a:t> de </a:t>
            </a:r>
            <a:r>
              <a:rPr lang="en-US" sz="1400" kern="0" dirty="0" err="1" smtClean="0">
                <a:solidFill>
                  <a:srgbClr val="000000"/>
                </a:solidFill>
                <a:latin typeface="Arial"/>
                <a:cs typeface="Arial" panose="020B0604020202020204" pitchFamily="34" charset="0"/>
              </a:rPr>
              <a:t>Equipo</a:t>
            </a:r>
            <a:r>
              <a:rPr lang="en-US" sz="1400" kern="0" dirty="0" smtClean="0">
                <a:solidFill>
                  <a:srgbClr val="000000"/>
                </a:solidFill>
                <a:latin typeface="Arial"/>
                <a:cs typeface="Arial" panose="020B0604020202020204" pitchFamily="34" charset="0"/>
              </a:rPr>
              <a:t>/Parts </a:t>
            </a:r>
            <a:r>
              <a:rPr lang="en-US" sz="1400" kern="0" dirty="0">
                <a:solidFill>
                  <a:srgbClr val="000000"/>
                </a:solidFill>
                <a:latin typeface="Arial"/>
                <a:cs typeface="Arial" panose="020B0604020202020204" pitchFamily="34" charset="0"/>
              </a:rPr>
              <a:t>&amp; Repair</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Equipo</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panose="020B0604020202020204" pitchFamily="34" charset="0"/>
                <a:cs typeface="Arial" panose="020B0604020202020204" pitchFamily="34" charset="0"/>
              </a:rPr>
              <a:t>Terap</a:t>
            </a:r>
            <a:r>
              <a:rPr lang="es-PR" sz="1400" dirty="0" smtClean="0">
                <a:latin typeface="Arial" panose="020B0604020202020204" pitchFamily="34" charset="0"/>
                <a:cs typeface="Arial" panose="020B0604020202020204" pitchFamily="34" charset="0"/>
              </a:rPr>
              <a:t>é</a:t>
            </a:r>
            <a:r>
              <a:rPr lang="en-US" sz="1400" kern="0" dirty="0" err="1" smtClean="0">
                <a:solidFill>
                  <a:srgbClr val="000000"/>
                </a:solidFill>
                <a:latin typeface="Arial" panose="020B0604020202020204" pitchFamily="34" charset="0"/>
                <a:cs typeface="Arial" panose="020B0604020202020204" pitchFamily="34" charset="0"/>
              </a:rPr>
              <a:t>utico</a:t>
            </a:r>
            <a:r>
              <a:rPr lang="en-US" sz="1400" kern="0" dirty="0" smtClean="0">
                <a:solidFill>
                  <a:srgbClr val="000000"/>
                </a:solidFill>
                <a:latin typeface="Arial"/>
                <a:cs typeface="Arial" panose="020B0604020202020204" pitchFamily="34" charset="0"/>
              </a:rPr>
              <a:t>/</a:t>
            </a:r>
            <a:r>
              <a:rPr lang="en-US" sz="1400" kern="0" dirty="0" smtClean="0">
                <a:solidFill>
                  <a:srgbClr val="000000"/>
                </a:solidFill>
                <a:latin typeface="Arial"/>
                <a:cs typeface="Arial" panose="020B0604020202020204" pitchFamily="34" charset="0"/>
              </a:rPr>
              <a:t>Therapeutic </a:t>
            </a:r>
            <a:r>
              <a:rPr lang="en-US" sz="1400" kern="0" dirty="0">
                <a:solidFill>
                  <a:srgbClr val="000000"/>
                </a:solidFill>
                <a:latin typeface="Arial"/>
                <a:cs typeface="Arial" panose="020B0604020202020204" pitchFamily="34" charset="0"/>
              </a:rPr>
              <a:t>Equipment</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Entrenamiento</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Especializado</a:t>
            </a:r>
            <a:r>
              <a:rPr lang="en-US" sz="1400" kern="0" dirty="0" smtClean="0">
                <a:solidFill>
                  <a:srgbClr val="000000"/>
                </a:solidFill>
                <a:latin typeface="Arial"/>
                <a:cs typeface="Arial" panose="020B0604020202020204" pitchFamily="34" charset="0"/>
              </a:rPr>
              <a:t>/Specialized </a:t>
            </a:r>
            <a:r>
              <a:rPr lang="en-US" sz="1400" kern="0" dirty="0">
                <a:solidFill>
                  <a:srgbClr val="000000"/>
                </a:solidFill>
                <a:latin typeface="Arial"/>
                <a:cs typeface="Arial" panose="020B0604020202020204" pitchFamily="34" charset="0"/>
              </a:rPr>
              <a:t>Training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smtClean="0">
                <a:solidFill>
                  <a:srgbClr val="000000"/>
                </a:solidFill>
                <a:latin typeface="Arial"/>
                <a:cs typeface="Arial" panose="020B0604020202020204" pitchFamily="34" charset="0"/>
              </a:rPr>
              <a:t>Otras</a:t>
            </a:r>
            <a:r>
              <a:rPr lang="en-US" sz="1400" kern="0" dirty="0" smtClean="0">
                <a:solidFill>
                  <a:srgbClr val="000000"/>
                </a:solidFill>
                <a:latin typeface="Arial"/>
                <a:cs typeface="Arial" panose="020B0604020202020204" pitchFamily="34" charset="0"/>
              </a:rPr>
              <a:t> </a:t>
            </a:r>
            <a:r>
              <a:rPr lang="en-US" sz="1400" kern="0" dirty="0" err="1" smtClean="0">
                <a:solidFill>
                  <a:srgbClr val="000000"/>
                </a:solidFill>
                <a:latin typeface="Arial"/>
                <a:cs typeface="Arial" panose="020B0604020202020204" pitchFamily="34" charset="0"/>
              </a:rPr>
              <a:t>Therapia</a:t>
            </a:r>
            <a:r>
              <a:rPr lang="en-US" sz="1400" kern="0" dirty="0" smtClean="0">
                <a:solidFill>
                  <a:srgbClr val="000000"/>
                </a:solidFill>
                <a:latin typeface="Arial"/>
                <a:cs typeface="Arial" panose="020B0604020202020204" pitchFamily="34" charset="0"/>
              </a:rPr>
              <a:t>/Other Therapies</a:t>
            </a:r>
            <a:endParaRPr lang="en-US" sz="1400" b="1" i="1" dirty="0">
              <a:solidFill>
                <a:srgbClr val="000000"/>
              </a:solidFill>
              <a:latin typeface="Arial" panose="020B0604020202020204" pitchFamily="34" charset="0"/>
            </a:endParaRPr>
          </a:p>
          <a:p>
            <a:pPr lvl="0" algn="l"/>
            <a:r>
              <a:rPr lang="en-US" sz="1400" b="1" i="1" dirty="0" err="1">
                <a:solidFill>
                  <a:srgbClr val="000000"/>
                </a:solidFill>
                <a:latin typeface="Arial" panose="020B0604020202020204" pitchFamily="34" charset="0"/>
              </a:rPr>
              <a:t>Emplear</a:t>
            </a:r>
            <a:r>
              <a:rPr lang="en-US" sz="1400" b="1" i="1" dirty="0">
                <a:solidFill>
                  <a:srgbClr val="000000"/>
                </a:solidFill>
                <a:latin typeface="Arial" panose="020B0604020202020204" pitchFamily="34" charset="0"/>
              </a:rPr>
              <a:t>, </a:t>
            </a:r>
            <a:r>
              <a:rPr lang="en-US" sz="1400" b="1" i="1" dirty="0" err="1">
                <a:solidFill>
                  <a:srgbClr val="000000"/>
                </a:solidFill>
                <a:latin typeface="Arial" panose="020B0604020202020204" pitchFamily="34" charset="0"/>
              </a:rPr>
              <a:t>entrenar</a:t>
            </a:r>
            <a:r>
              <a:rPr lang="en-US" sz="1400" b="1" i="1" dirty="0">
                <a:solidFill>
                  <a:srgbClr val="000000"/>
                </a:solidFill>
                <a:latin typeface="Arial" panose="020B0604020202020204" pitchFamily="34" charset="0"/>
              </a:rPr>
              <a:t>, y </a:t>
            </a:r>
            <a:r>
              <a:rPr lang="en-US" sz="1400" b="1" i="1" dirty="0" err="1">
                <a:solidFill>
                  <a:srgbClr val="000000"/>
                </a:solidFill>
                <a:latin typeface="Arial" panose="020B0604020202020204" pitchFamily="34" charset="0"/>
              </a:rPr>
              <a:t>someter</a:t>
            </a:r>
            <a:r>
              <a:rPr lang="en-US" sz="1400" b="1" i="1" dirty="0">
                <a:solidFill>
                  <a:srgbClr val="000000"/>
                </a:solidFill>
                <a:latin typeface="Arial" panose="020B0604020202020204" pitchFamily="34" charset="0"/>
              </a:rPr>
              <a:t> los </a:t>
            </a:r>
            <a:r>
              <a:rPr lang="en-US" sz="1400" b="1" i="1" dirty="0" err="1">
                <a:solidFill>
                  <a:srgbClr val="000000"/>
                </a:solidFill>
                <a:latin typeface="Arial" panose="020B0604020202020204" pitchFamily="34" charset="0"/>
              </a:rPr>
              <a:t>gastos</a:t>
            </a:r>
            <a:r>
              <a:rPr lang="en-US" sz="1400" b="1" i="1" dirty="0">
                <a:solidFill>
                  <a:srgbClr val="000000"/>
                </a:solidFill>
                <a:latin typeface="Arial" panose="020B0604020202020204" pitchFamily="34" charset="0"/>
              </a:rPr>
              <a:t> de los </a:t>
            </a:r>
            <a:r>
              <a:rPr lang="en-US" sz="1400" b="1" i="1" dirty="0" err="1">
                <a:solidFill>
                  <a:srgbClr val="000000"/>
                </a:solidFill>
                <a:latin typeface="Arial" panose="020B0604020202020204" pitchFamily="34" charset="0"/>
              </a:rPr>
              <a:t>provedores</a:t>
            </a:r>
            <a:r>
              <a:rPr lang="en-US" sz="1400" b="1" i="1" dirty="0">
                <a:solidFill>
                  <a:srgbClr val="000000"/>
                </a:solidFill>
                <a:latin typeface="Arial" panose="020B0604020202020204" pitchFamily="34" charset="0"/>
              </a:rPr>
              <a:t>.</a:t>
            </a:r>
          </a:p>
        </p:txBody>
      </p:sp>
    </p:spTree>
    <p:extLst>
      <p:ext uri="{BB962C8B-B14F-4D97-AF65-F5344CB8AC3E}">
        <p14:creationId xmlns:p14="http://schemas.microsoft.com/office/powerpoint/2010/main" val="3925381445"/>
      </p:ext>
    </p:extLst>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r>
              <a:rPr lang="en-US" sz="3600" dirty="0" smtClean="0">
                <a:latin typeface="Arial" charset="0"/>
              </a:rPr>
              <a:t/>
            </a:r>
            <a:br>
              <a:rPr lang="en-US" sz="3600" dirty="0" smtClean="0">
                <a:latin typeface="Arial" charset="0"/>
              </a:rPr>
            </a:br>
            <a:endParaRPr lang="en-US" dirty="0"/>
          </a:p>
        </p:txBody>
      </p:sp>
      <p:sp>
        <p:nvSpPr>
          <p:cNvPr id="11" name="Pentagon 10"/>
          <p:cNvSpPr/>
          <p:nvPr/>
        </p:nvSpPr>
        <p:spPr bwMode="auto">
          <a:xfrm>
            <a:off x="381000" y="1149392"/>
            <a:ext cx="5791200" cy="1228419"/>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2" name="Subtitle 5"/>
          <p:cNvSpPr txBox="1">
            <a:spLocks/>
          </p:cNvSpPr>
          <p:nvPr/>
        </p:nvSpPr>
        <p:spPr bwMode="auto">
          <a:xfrm>
            <a:off x="381000" y="1321456"/>
            <a:ext cx="5181600" cy="850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 sz="2800" dirty="0" smtClean="0">
                <a:latin typeface="arial" panose="020B0604020202020204" pitchFamily="34" charset="0"/>
              </a:rPr>
              <a:t>Pasos </a:t>
            </a:r>
            <a:r>
              <a:rPr lang="es-ES" sz="2800" dirty="0">
                <a:latin typeface="arial" panose="020B0604020202020204" pitchFamily="34" charset="0"/>
              </a:rPr>
              <a:t>para inscribirse en el </a:t>
            </a:r>
            <a:endParaRPr lang="es-ES" sz="2800" dirty="0" smtClean="0">
              <a:latin typeface="arial" panose="020B0604020202020204" pitchFamily="34" charset="0"/>
            </a:endParaRPr>
          </a:p>
          <a:p>
            <a:r>
              <a:rPr lang="es-ES" sz="2800" dirty="0">
                <a:latin typeface="arial" panose="020B0604020202020204" pitchFamily="34" charset="0"/>
              </a:rPr>
              <a:t>P</a:t>
            </a:r>
            <a:r>
              <a:rPr lang="es-ES" sz="2800" dirty="0" smtClean="0">
                <a:latin typeface="arial" panose="020B0604020202020204" pitchFamily="34" charset="0"/>
              </a:rPr>
              <a:t>rograma de CDC</a:t>
            </a:r>
            <a:r>
              <a:rPr lang="es-ES" sz="2800" dirty="0" smtClean="0">
                <a:latin typeface="arial" panose="020B0604020202020204" pitchFamily="34" charset="0"/>
              </a:rPr>
              <a:t>+</a:t>
            </a:r>
            <a:endParaRPr lang="es-ES" sz="2800" dirty="0">
              <a:effectLst/>
              <a:latin typeface="arial" panose="020B0604020202020204" pitchFamily="34" charset="0"/>
            </a:endParaRPr>
          </a:p>
        </p:txBody>
      </p:sp>
      <p:sp>
        <p:nvSpPr>
          <p:cNvPr id="6" name="Content Placeholder 2"/>
          <p:cNvSpPr txBox="1">
            <a:spLocks/>
          </p:cNvSpPr>
          <p:nvPr/>
        </p:nvSpPr>
        <p:spPr bwMode="auto">
          <a:xfrm>
            <a:off x="381000" y="2590799"/>
            <a:ext cx="8077200" cy="4038601"/>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smtClean="0">
                <a:solidFill>
                  <a:srgbClr val="000000"/>
                </a:solidFill>
              </a:rPr>
              <a:t>Inscribirse </a:t>
            </a:r>
            <a:r>
              <a:rPr lang="es-ES" sz="2400" dirty="0">
                <a:solidFill>
                  <a:srgbClr val="000000"/>
                </a:solidFill>
              </a:rPr>
              <a:t>en </a:t>
            </a:r>
            <a:r>
              <a:rPr lang="es-ES" sz="2400" dirty="0" smtClean="0">
                <a:solidFill>
                  <a:srgbClr val="000000"/>
                </a:solidFill>
              </a:rPr>
              <a:t>el </a:t>
            </a:r>
            <a:r>
              <a:rPr lang="es-ES" sz="2400" dirty="0" err="1" smtClean="0">
                <a:solidFill>
                  <a:srgbClr val="000000"/>
                </a:solidFill>
              </a:rPr>
              <a:t>iBudget</a:t>
            </a:r>
            <a:r>
              <a:rPr lang="es-ES" sz="2400" dirty="0" smtClean="0">
                <a:solidFill>
                  <a:srgbClr val="000000"/>
                </a:solidFill>
              </a:rPr>
              <a:t> </a:t>
            </a:r>
            <a:r>
              <a:rPr lang="es-ES" sz="2400" dirty="0" err="1" smtClean="0">
                <a:solidFill>
                  <a:srgbClr val="000000"/>
                </a:solidFill>
              </a:rPr>
              <a:t>Waiver</a:t>
            </a:r>
            <a:endParaRPr lang="es-ES" sz="2400" dirty="0" smtClean="0">
              <a:solidFill>
                <a:srgbClr val="000000"/>
              </a:solidFill>
            </a:endParaRP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smtClean="0">
                <a:solidFill>
                  <a:srgbClr val="000000"/>
                </a:solidFill>
              </a:rPr>
              <a:t>Vivir </a:t>
            </a:r>
            <a:r>
              <a:rPr lang="es-ES" sz="2400" dirty="0">
                <a:solidFill>
                  <a:srgbClr val="000000"/>
                </a:solidFill>
              </a:rPr>
              <a:t>en su propia casa </a:t>
            </a:r>
            <a:r>
              <a:rPr lang="es-ES" sz="2400" dirty="0" smtClean="0">
                <a:solidFill>
                  <a:srgbClr val="000000"/>
                </a:solidFill>
              </a:rPr>
              <a:t>o </a:t>
            </a:r>
            <a:r>
              <a:rPr lang="es-ES" sz="2400" dirty="0">
                <a:solidFill>
                  <a:srgbClr val="000000"/>
                </a:solidFill>
              </a:rPr>
              <a:t>la casa de </a:t>
            </a:r>
            <a:r>
              <a:rPr lang="es-ES" sz="2400" dirty="0" smtClean="0">
                <a:solidFill>
                  <a:srgbClr val="000000"/>
                </a:solidFill>
              </a:rPr>
              <a:t>su </a:t>
            </a:r>
            <a:r>
              <a:rPr lang="es-ES" sz="2400" dirty="0" smtClean="0">
                <a:solidFill>
                  <a:srgbClr val="000000"/>
                </a:solidFill>
              </a:rPr>
              <a:t>familia</a:t>
            </a: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smtClean="0">
                <a:solidFill>
                  <a:srgbClr val="000000"/>
                </a:solidFill>
              </a:rPr>
              <a:t>Recibir </a:t>
            </a:r>
            <a:r>
              <a:rPr lang="es-ES" sz="2400" dirty="0">
                <a:solidFill>
                  <a:srgbClr val="000000"/>
                </a:solidFill>
              </a:rPr>
              <a:t>Entrenamiento de CDC+ </a:t>
            </a: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smtClean="0">
                <a:solidFill>
                  <a:srgbClr val="000000"/>
                </a:solidFill>
              </a:rPr>
              <a:t>Pasar </a:t>
            </a:r>
            <a:r>
              <a:rPr lang="es-ES" sz="2400" dirty="0" smtClean="0">
                <a:solidFill>
                  <a:srgbClr val="000000"/>
                </a:solidFill>
              </a:rPr>
              <a:t>la prueba para evaluar </a:t>
            </a:r>
            <a:r>
              <a:rPr lang="es-ES" sz="2400" dirty="0" err="1" smtClean="0">
                <a:solidFill>
                  <a:srgbClr val="000000"/>
                </a:solidFill>
              </a:rPr>
              <a:t>cu</a:t>
            </a:r>
            <a:r>
              <a:rPr lang="en-US" sz="2400" dirty="0" smtClean="0"/>
              <a:t>á</a:t>
            </a:r>
            <a:r>
              <a:rPr lang="es-ES" sz="2400" dirty="0" smtClean="0">
                <a:solidFill>
                  <a:srgbClr val="000000"/>
                </a:solidFill>
              </a:rPr>
              <a:t>n preparado </a:t>
            </a:r>
            <a:r>
              <a:rPr lang="es-ES" sz="2400" dirty="0" err="1" smtClean="0">
                <a:solidFill>
                  <a:srgbClr val="000000"/>
                </a:solidFill>
              </a:rPr>
              <a:t>est</a:t>
            </a:r>
            <a:r>
              <a:rPr lang="en-US" sz="2400" dirty="0" smtClean="0"/>
              <a:t>á</a:t>
            </a:r>
            <a:r>
              <a:rPr lang="es-ES" sz="2400" dirty="0" smtClean="0">
                <a:solidFill>
                  <a:srgbClr val="000000"/>
                </a:solidFill>
              </a:rPr>
              <a:t> para iniciar el programa con </a:t>
            </a:r>
            <a:r>
              <a:rPr lang="es-ES" sz="2400" dirty="0">
                <a:solidFill>
                  <a:srgbClr val="000000"/>
                </a:solidFill>
              </a:rPr>
              <a:t>una puntuación de 85% o </a:t>
            </a:r>
            <a:r>
              <a:rPr lang="es-ES" sz="2400" dirty="0" smtClean="0">
                <a:solidFill>
                  <a:srgbClr val="000000"/>
                </a:solidFill>
              </a:rPr>
              <a:t>mejor </a:t>
            </a:r>
            <a:r>
              <a:rPr lang="es-ES" sz="2400" dirty="0" smtClean="0">
                <a:solidFill>
                  <a:srgbClr val="000000"/>
                </a:solidFill>
              </a:rPr>
              <a:t>(</a:t>
            </a:r>
            <a:r>
              <a:rPr lang="en-US" sz="2400" dirty="0" smtClean="0">
                <a:solidFill>
                  <a:srgbClr val="000000"/>
                </a:solidFill>
              </a:rPr>
              <a:t>“Readiness Review”</a:t>
            </a:r>
            <a:r>
              <a:rPr lang="es-ES" sz="2400" dirty="0" smtClean="0">
                <a:solidFill>
                  <a:srgbClr val="000000"/>
                </a:solidFill>
              </a:rPr>
              <a:t>)</a:t>
            </a:r>
            <a:endParaRPr lang="es-ES" sz="2400" dirty="0">
              <a:solidFill>
                <a:srgbClr val="000000"/>
              </a:solidFill>
            </a:endParaRP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smtClean="0">
                <a:solidFill>
                  <a:srgbClr val="000000"/>
                </a:solidFill>
              </a:rPr>
              <a:t>Seleccionar </a:t>
            </a:r>
            <a:r>
              <a:rPr lang="es-ES" sz="2400" dirty="0">
                <a:solidFill>
                  <a:srgbClr val="000000"/>
                </a:solidFill>
              </a:rPr>
              <a:t>un </a:t>
            </a:r>
            <a:r>
              <a:rPr lang="es-ES" sz="2400" dirty="0" smtClean="0">
                <a:solidFill>
                  <a:srgbClr val="000000"/>
                </a:solidFill>
              </a:rPr>
              <a:t>Coordinador de Servicios del </a:t>
            </a:r>
            <a:r>
              <a:rPr lang="es-ES" sz="2400" dirty="0" err="1" smtClean="0">
                <a:solidFill>
                  <a:srgbClr val="000000"/>
                </a:solidFill>
              </a:rPr>
              <a:t>Waiver</a:t>
            </a:r>
            <a:r>
              <a:rPr lang="es-ES" sz="2400" dirty="0">
                <a:solidFill>
                  <a:srgbClr val="000000"/>
                </a:solidFill>
              </a:rPr>
              <a:t> </a:t>
            </a:r>
            <a:r>
              <a:rPr lang="es-ES" sz="2400" dirty="0" smtClean="0">
                <a:solidFill>
                  <a:srgbClr val="000000"/>
                </a:solidFill>
              </a:rPr>
              <a:t>(</a:t>
            </a:r>
            <a:r>
              <a:rPr lang="en-US" sz="2400" dirty="0" smtClean="0">
                <a:solidFill>
                  <a:srgbClr val="000000"/>
                </a:solidFill>
              </a:rPr>
              <a:t>“</a:t>
            </a:r>
            <a:r>
              <a:rPr lang="es-ES" sz="2400" dirty="0" smtClean="0">
                <a:solidFill>
                  <a:srgbClr val="000000"/>
                </a:solidFill>
              </a:rPr>
              <a:t>WSC</a:t>
            </a:r>
            <a:r>
              <a:rPr lang="en-US" sz="2400" dirty="0" smtClean="0">
                <a:solidFill>
                  <a:srgbClr val="000000"/>
                </a:solidFill>
              </a:rPr>
              <a:t>”</a:t>
            </a:r>
            <a:r>
              <a:rPr lang="es-ES" sz="2400" dirty="0" smtClean="0">
                <a:solidFill>
                  <a:srgbClr val="000000"/>
                </a:solidFill>
              </a:rPr>
              <a:t>) </a:t>
            </a:r>
            <a:r>
              <a:rPr lang="es-ES" sz="2400" dirty="0" smtClean="0">
                <a:solidFill>
                  <a:srgbClr val="000000"/>
                </a:solidFill>
              </a:rPr>
              <a:t>entrenado </a:t>
            </a:r>
            <a:r>
              <a:rPr lang="es-ES" sz="2400" dirty="0">
                <a:solidFill>
                  <a:srgbClr val="000000"/>
                </a:solidFill>
              </a:rPr>
              <a:t>en CDC</a:t>
            </a:r>
            <a:r>
              <a:rPr lang="es-ES" sz="2400" dirty="0" smtClean="0">
                <a:solidFill>
                  <a:srgbClr val="000000"/>
                </a:solidFill>
              </a:rPr>
              <a:t>+ para ser un Consultante</a:t>
            </a:r>
            <a:endParaRPr lang="es-ES" sz="2400" dirty="0">
              <a:solidFill>
                <a:srgbClr val="000000"/>
              </a:solidFill>
            </a:endParaRPr>
          </a:p>
          <a:p>
            <a:pPr marL="285750" indent="-285750">
              <a:buClr>
                <a:schemeClr val="accent6">
                  <a:lumMod val="75000"/>
                </a:schemeClr>
              </a:buClr>
              <a:buFont typeface="Arial" panose="020B0604020202020204" pitchFamily="34" charset="0"/>
              <a:buChar char="•"/>
            </a:pPr>
            <a:endParaRPr lang="en-US" sz="1800" dirty="0" smtClean="0">
              <a:latin typeface="Arial" charset="0"/>
              <a:cs typeface="Arial" charset="0"/>
            </a:endParaRPr>
          </a:p>
        </p:txBody>
      </p:sp>
      <p:sp>
        <p:nvSpPr>
          <p:cNvPr id="3" name="Rectangle 2"/>
          <p:cNvSpPr/>
          <p:nvPr/>
        </p:nvSpPr>
        <p:spPr>
          <a:xfrm>
            <a:off x="8458200" y="6391405"/>
            <a:ext cx="284052" cy="307777"/>
          </a:xfrm>
          <a:prstGeom prst="rect">
            <a:avLst/>
          </a:prstGeom>
        </p:spPr>
        <p:txBody>
          <a:bodyPr wrap="none">
            <a:spAutoFit/>
          </a:bodyPr>
          <a:lstStyle/>
          <a:p>
            <a:pPr lvl="0" algn="r" eaLnBrk="1" hangingPunct="1"/>
            <a:fld id="{08AF1FCA-2FAD-4EFB-A894-A1DEA942AE9B}" type="slidenum">
              <a:rPr lang="en-US" altLang="en-US" sz="1400">
                <a:solidFill>
                  <a:srgbClr val="6699FF"/>
                </a:solidFill>
                <a:latin typeface="Arial" panose="020B0604020202020204" pitchFamily="34" charset="0"/>
              </a:rPr>
              <a:pPr lvl="0" algn="r" eaLnBrk="1" hangingPunct="1"/>
              <a:t>8</a:t>
            </a:fld>
            <a:endParaRPr lang="en-US" altLang="en-US" sz="1400" dirty="0">
              <a:solidFill>
                <a:srgbClr val="6699FF"/>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171" y="1150377"/>
            <a:ext cx="2061029" cy="1440422"/>
          </a:xfrm>
          <a:prstGeom prst="rect">
            <a:avLst/>
          </a:prstGeom>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r>
              <a:rPr lang="en-US" sz="3600" dirty="0" smtClean="0">
                <a:latin typeface="Arial" charset="0"/>
              </a:rPr>
              <a:t/>
            </a:r>
            <a:br>
              <a:rPr lang="en-US" sz="3600" dirty="0" smtClean="0">
                <a:latin typeface="Arial" charset="0"/>
              </a:rPr>
            </a:br>
            <a:endParaRPr lang="en-US" dirty="0"/>
          </a:p>
        </p:txBody>
      </p:sp>
      <p:sp>
        <p:nvSpPr>
          <p:cNvPr id="6" name="Content Placeholder 2"/>
          <p:cNvSpPr txBox="1">
            <a:spLocks/>
          </p:cNvSpPr>
          <p:nvPr/>
        </p:nvSpPr>
        <p:spPr bwMode="auto">
          <a:xfrm>
            <a:off x="180766" y="2514600"/>
            <a:ext cx="8353634" cy="3845429"/>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Clr>
                <a:schemeClr val="accent6">
                  <a:lumMod val="75000"/>
                </a:schemeClr>
              </a:buClr>
              <a:buFont typeface="Wingdings" panose="05000000000000000000" pitchFamily="2" charset="2"/>
              <a:buChar char="§"/>
            </a:pPr>
            <a:r>
              <a:rPr lang="es-ES" sz="2000" dirty="0" smtClean="0"/>
              <a:t>Completar el paquete de inscripción que consiste de la </a:t>
            </a:r>
            <a:r>
              <a:rPr lang="es-ES" sz="2000" dirty="0" smtClean="0"/>
              <a:t>solicitud de dos </a:t>
            </a:r>
            <a:r>
              <a:rPr lang="es-ES" sz="2000" dirty="0" smtClean="0"/>
              <a:t>páginas, los formularios </a:t>
            </a:r>
            <a:r>
              <a:rPr lang="es-ES" sz="2000" dirty="0" smtClean="0"/>
              <a:t>del IRS 8821 y </a:t>
            </a:r>
            <a:r>
              <a:rPr lang="es-ES" sz="2000" dirty="0" smtClean="0"/>
              <a:t>2678, </a:t>
            </a:r>
            <a:r>
              <a:rPr lang="es-ES" sz="2000" dirty="0" smtClean="0"/>
              <a:t>y Consentimiento Informado Fiscal</a:t>
            </a:r>
          </a:p>
          <a:p>
            <a:pPr marL="342900" indent="-342900" algn="l">
              <a:buClr>
                <a:schemeClr val="accent6">
                  <a:lumMod val="75000"/>
                </a:schemeClr>
              </a:buClr>
              <a:buFont typeface="Wingdings" panose="05000000000000000000" pitchFamily="2" charset="2"/>
              <a:buChar char="§"/>
            </a:pPr>
            <a:r>
              <a:rPr lang="es-ES" sz="2000" dirty="0" smtClean="0"/>
              <a:t>Completar el formulario de depósito directo </a:t>
            </a:r>
            <a:r>
              <a:rPr lang="es-ES" sz="2000" dirty="0"/>
              <a:t>del Representante con un cheque anulado</a:t>
            </a:r>
            <a:br>
              <a:rPr lang="es-ES" sz="2000" dirty="0"/>
            </a:br>
            <a:r>
              <a:rPr lang="es-ES" sz="2000" dirty="0"/>
              <a:t>*** este paso tardará por lo menos 45 días o más</a:t>
            </a:r>
          </a:p>
          <a:p>
            <a:pPr marL="342900" indent="-342900" algn="l">
              <a:buClr>
                <a:schemeClr val="accent6">
                  <a:lumMod val="75000"/>
                </a:schemeClr>
              </a:buClr>
              <a:buFont typeface="Wingdings" panose="05000000000000000000" pitchFamily="2" charset="2"/>
              <a:buChar char="§"/>
            </a:pPr>
            <a:r>
              <a:rPr lang="es-ES" sz="2000" dirty="0" smtClean="0"/>
              <a:t>La oficina del estado de APD calcula </a:t>
            </a:r>
            <a:r>
              <a:rPr lang="es-ES" sz="2000" dirty="0" smtClean="0"/>
              <a:t>el presupuesto </a:t>
            </a:r>
            <a:r>
              <a:rPr lang="es-ES" sz="2000" dirty="0" smtClean="0"/>
              <a:t>mensual </a:t>
            </a:r>
            <a:r>
              <a:rPr lang="es-ES" sz="2000" dirty="0" smtClean="0"/>
              <a:t>y le manda </a:t>
            </a:r>
            <a:r>
              <a:rPr lang="es-ES" sz="2000" dirty="0" smtClean="0"/>
              <a:t>el formulario del </a:t>
            </a:r>
            <a:r>
              <a:rPr lang="es-ES" sz="2000" dirty="0" smtClean="0"/>
              <a:t>presupuesto autorizado (BAF</a:t>
            </a:r>
            <a:r>
              <a:rPr lang="es-ES" sz="2000" dirty="0" smtClean="0"/>
              <a:t>), que incluye su n</a:t>
            </a:r>
            <a:r>
              <a:rPr lang="es-PR" sz="2000" dirty="0"/>
              <a:t>ú</a:t>
            </a:r>
            <a:r>
              <a:rPr lang="es-ES" sz="2000" dirty="0" smtClean="0"/>
              <a:t>mero de identificación del CDC+ y la fecha de comienzo en el CDC+</a:t>
            </a:r>
            <a:endParaRPr lang="es-ES" sz="2000" dirty="0" smtClean="0"/>
          </a:p>
          <a:p>
            <a:pPr>
              <a:buClr>
                <a:schemeClr val="accent6">
                  <a:lumMod val="75000"/>
                </a:schemeClr>
              </a:buClr>
            </a:pPr>
            <a:endParaRPr lang="en-US" sz="1800" dirty="0" smtClean="0">
              <a:latin typeface="Arial" charset="0"/>
              <a:cs typeface="Arial" charset="0"/>
            </a:endParaRPr>
          </a:p>
        </p:txBody>
      </p:sp>
      <p:sp>
        <p:nvSpPr>
          <p:cNvPr id="2" name="Rectangle 1"/>
          <p:cNvSpPr/>
          <p:nvPr/>
        </p:nvSpPr>
        <p:spPr>
          <a:xfrm>
            <a:off x="8534400" y="6360029"/>
            <a:ext cx="284052" cy="307777"/>
          </a:xfrm>
          <a:prstGeom prst="rect">
            <a:avLst/>
          </a:prstGeom>
        </p:spPr>
        <p:txBody>
          <a:bodyPr wrap="none">
            <a:spAutoFit/>
          </a:bodyPr>
          <a:lstStyle/>
          <a:p>
            <a:pPr lvl="0" algn="r" eaLnBrk="1" hangingPunct="1"/>
            <a:fld id="{C71DBB3A-2F89-47C5-B0ED-9CC7B0062E31}" type="slidenum">
              <a:rPr lang="en-US" altLang="en-US" sz="1400">
                <a:solidFill>
                  <a:srgbClr val="6699FF"/>
                </a:solidFill>
                <a:latin typeface="Arial" panose="020B0604020202020204" pitchFamily="34" charset="0"/>
              </a:rPr>
              <a:pPr lvl="0" algn="r" eaLnBrk="1" hangingPunct="1"/>
              <a:t>9</a:t>
            </a:fld>
            <a:endParaRPr lang="en-US" altLang="en-US" sz="1400" dirty="0">
              <a:solidFill>
                <a:srgbClr val="6699FF"/>
              </a:solidFill>
              <a:latin typeface="Arial" panose="020B0604020202020204" pitchFamily="34" charset="0"/>
            </a:endParaRPr>
          </a:p>
        </p:txBody>
      </p:sp>
      <p:sp>
        <p:nvSpPr>
          <p:cNvPr id="8" name="Pentagon 7"/>
          <p:cNvSpPr/>
          <p:nvPr/>
        </p:nvSpPr>
        <p:spPr bwMode="auto">
          <a:xfrm>
            <a:off x="381000" y="1149392"/>
            <a:ext cx="5791200" cy="1228419"/>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s-ES" sz="2800" dirty="0" smtClean="0">
              <a:latin typeface="Arial" panose="020B0604020202020204" pitchFamily="34" charset="0"/>
              <a:cs typeface="Arial" panose="020B0604020202020204" pitchFamily="34" charset="0"/>
            </a:endParaRPr>
          </a:p>
          <a:p>
            <a:r>
              <a:rPr lang="es-ES" sz="2800" dirty="0" smtClean="0">
                <a:latin typeface="Arial" panose="020B0604020202020204" pitchFamily="34" charset="0"/>
                <a:cs typeface="Arial" panose="020B0604020202020204" pitchFamily="34" charset="0"/>
              </a:rPr>
              <a:t>Pasos </a:t>
            </a:r>
            <a:r>
              <a:rPr lang="es-ES" sz="2800" dirty="0">
                <a:latin typeface="Arial" panose="020B0604020202020204" pitchFamily="34" charset="0"/>
                <a:cs typeface="Arial" panose="020B0604020202020204" pitchFamily="34" charset="0"/>
              </a:rPr>
              <a:t>para inscribirse en el </a:t>
            </a:r>
          </a:p>
          <a:p>
            <a:r>
              <a:rPr lang="es-ES" sz="2800" dirty="0">
                <a:latin typeface="Arial" panose="020B0604020202020204" pitchFamily="34" charset="0"/>
                <a:cs typeface="Arial" panose="020B0604020202020204" pitchFamily="34" charset="0"/>
              </a:rPr>
              <a:t>Programa de CDC</a:t>
            </a:r>
            <a:r>
              <a:rPr lang="es-ES" sz="2800" dirty="0" smtClean="0">
                <a:latin typeface="Arial" panose="020B0604020202020204" pitchFamily="34" charset="0"/>
                <a:cs typeface="Arial" panose="020B0604020202020204" pitchFamily="34" charset="0"/>
              </a:rPr>
              <a:t>+ (cont.)</a:t>
            </a:r>
            <a:endParaRPr lang="es-ES" sz="2800" dirty="0">
              <a:latin typeface="Arial" panose="020B0604020202020204" pitchFamily="34" charset="0"/>
              <a:cs typeface="Arial" panose="020B0604020202020204" pitchFamily="34" charset="0"/>
            </a:endParaRPr>
          </a:p>
          <a:p>
            <a:endParaRPr lang="es-ES" sz="2800" dirty="0">
              <a:latin typeface="arial" panose="020B0604020202020204" pitchFamily="34" charset="0"/>
            </a:endParaRPr>
          </a:p>
        </p:txBody>
      </p:sp>
    </p:spTree>
    <p:extLst>
      <p:ext uri="{BB962C8B-B14F-4D97-AF65-F5344CB8AC3E}">
        <p14:creationId xmlns:p14="http://schemas.microsoft.com/office/powerpoint/2010/main" val="260397132"/>
      </p:ext>
    </p:extLst>
  </p:cSld>
  <p:clrMapOvr>
    <a:masterClrMapping/>
  </p:clrMapOvr>
  <p:transition>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3CC869EF-EE06-44B3-95DD-42356B407B1B}"/>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2637</Words>
  <Application>Microsoft Office PowerPoint</Application>
  <PresentationFormat>On-screen Show (4:3)</PresentationFormat>
  <Paragraphs>367</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Wingdings</vt:lpstr>
      <vt:lpstr>Courier New</vt:lpstr>
      <vt:lpstr>Webdings</vt:lpstr>
      <vt:lpstr>Arial</vt:lpstr>
      <vt:lpstr>Calibri</vt:lpstr>
      <vt:lpstr>Verdana</vt:lpstr>
      <vt:lpstr>Times New Roman</vt:lpstr>
      <vt:lpstr>APD_PowerPoint_Template</vt:lpstr>
      <vt:lpstr>Default Design</vt:lpstr>
      <vt:lpstr>PowerPoint Presentation</vt:lpstr>
      <vt:lpstr>Ojetivos de la Presentación</vt:lpstr>
      <vt:lpstr>CDC+</vt:lpstr>
      <vt:lpstr>  ¿De qué se trata el programa?</vt:lpstr>
      <vt:lpstr> Principios de la Auto-Determinación </vt:lpstr>
      <vt:lpstr> El consumidor controla: </vt:lpstr>
      <vt:lpstr>Comparacion del Waiver vs. CDC+ Programa</vt:lpstr>
      <vt:lpstr> </vt:lpstr>
      <vt:lpstr> </vt:lpstr>
      <vt:lpstr>PowerPoint Presentation</vt:lpstr>
      <vt:lpstr>Presupuesto Mensual del CDC+ </vt:lpstr>
      <vt:lpstr>Elementos para el (Purchasing Plan) o el Plan de Compras de CDC + </vt:lpstr>
      <vt:lpstr>Purchasing Plan (version 3.0-C)</vt:lpstr>
      <vt:lpstr>PowerPoint Presentation</vt:lpstr>
      <vt:lpstr>PowerPoint Presentation</vt:lpstr>
      <vt:lpstr>Responsabilidades </vt:lpstr>
      <vt:lpstr>Responsabilidades del  Participante</vt:lpstr>
      <vt:lpstr>El Representante</vt:lpstr>
      <vt:lpstr>Consultante</vt:lpstr>
      <vt:lpstr>Oficina de CDC+ de su Región</vt:lpstr>
      <vt:lpstr>Oficina del Estado de CDC+</vt:lpstr>
      <vt:lpstr>Oficina del Estado de CDC+ Fiscal / Employer Agent (F/EA) </vt:lpstr>
      <vt:lpstr>Nuevo procedimiento para completar el nivel 2 de Antecedentes</vt:lpstr>
      <vt:lpstr>PowerPoint Presentation</vt:lpstr>
      <vt:lpstr>Grupo de Apoyo</vt:lpstr>
      <vt:lpstr>Preguntas y Respuestas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2016-06-09T18:39:16Z</dcterms:modified>
</cp:coreProperties>
</file>